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1"/>
  </p:sldMasterIdLst>
  <p:notesMasterIdLst>
    <p:notesMasterId r:id="rId32"/>
  </p:notesMasterIdLst>
  <p:sldIdLst>
    <p:sldId id="257" r:id="rId2"/>
    <p:sldId id="266" r:id="rId3"/>
    <p:sldId id="281" r:id="rId4"/>
    <p:sldId id="267" r:id="rId5"/>
    <p:sldId id="297" r:id="rId6"/>
    <p:sldId id="298" r:id="rId7"/>
    <p:sldId id="291" r:id="rId8"/>
    <p:sldId id="282" r:id="rId9"/>
    <p:sldId id="273" r:id="rId10"/>
    <p:sldId id="283" r:id="rId11"/>
    <p:sldId id="274" r:id="rId12"/>
    <p:sldId id="277" r:id="rId13"/>
    <p:sldId id="304" r:id="rId14"/>
    <p:sldId id="306" r:id="rId15"/>
    <p:sldId id="305" r:id="rId16"/>
    <p:sldId id="307" r:id="rId17"/>
    <p:sldId id="302" r:id="rId18"/>
    <p:sldId id="289" r:id="rId19"/>
    <p:sldId id="308" r:id="rId20"/>
    <p:sldId id="285" r:id="rId21"/>
    <p:sldId id="293" r:id="rId22"/>
    <p:sldId id="309" r:id="rId23"/>
    <p:sldId id="295" r:id="rId24"/>
    <p:sldId id="296" r:id="rId25"/>
    <p:sldId id="300" r:id="rId26"/>
    <p:sldId id="299" r:id="rId27"/>
    <p:sldId id="292" r:id="rId28"/>
    <p:sldId id="275" r:id="rId29"/>
    <p:sldId id="301" r:id="rId30"/>
    <p:sldId id="263" r:id="rId31"/>
  </p:sldIdLst>
  <p:sldSz cx="12192000" cy="6858000"/>
  <p:notesSz cx="6858000" cy="9945688"/>
  <p:embeddedFontLst>
    <p:embeddedFont>
      <p:font typeface="나눔스퀘어_ac ExtraBold" panose="020B0600000101010101" pitchFamily="34" charset="-127"/>
      <p:bold r:id="rId33"/>
    </p:embeddedFont>
    <p:embeddedFont>
      <p:font typeface="나눔스퀘어 Bold" panose="020B0704020202020204" pitchFamily="34" charset="0"/>
      <p:bold r:id="rId34"/>
    </p:embeddedFont>
    <p:embeddedFont>
      <p:font typeface="맑은 고딕" panose="020B0503020000020004" pitchFamily="34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F5"/>
    <a:srgbClr val="2ED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0" autoAdjust="0"/>
    <p:restoredTop sz="79148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E1771-7A74-4DE8-B466-E024C352928E}" type="datetimeFigureOut">
              <a:rPr lang="ko-KR" altLang="en-US" smtClean="0"/>
              <a:t>2021. 11. 21.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DE681-47D1-489C-9B15-D5D37F1750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38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1)</a:t>
            </a:r>
            <a:r>
              <a:rPr lang="ko-KR" altLang="en-US" dirty="0"/>
              <a:t>안녕하십니까 </a:t>
            </a:r>
            <a:r>
              <a:rPr lang="en-US" altLang="ko-KR" dirty="0"/>
              <a:t>? </a:t>
            </a:r>
            <a:r>
              <a:rPr lang="ko-KR" altLang="en-US" dirty="0" err="1"/>
              <a:t>더존비즈온</a:t>
            </a:r>
            <a:r>
              <a:rPr lang="ko-KR" altLang="en-US" dirty="0"/>
              <a:t> </a:t>
            </a:r>
            <a:r>
              <a:rPr lang="en-US" altLang="ko-KR" dirty="0"/>
              <a:t>JAVA Full -Stack</a:t>
            </a:r>
            <a:r>
              <a:rPr lang="ko-KR" altLang="en-US" dirty="0"/>
              <a:t>전문가 과정 지원사업에서  </a:t>
            </a:r>
            <a:r>
              <a:rPr lang="ko-KR" altLang="en-US" dirty="0" err="1"/>
              <a:t>더조은</a:t>
            </a:r>
            <a:r>
              <a:rPr lang="ko-KR" altLang="en-US" dirty="0"/>
              <a:t> </a:t>
            </a:r>
            <a:r>
              <a:rPr lang="en-US" altLang="ko-KR" dirty="0"/>
              <a:t>HIS </a:t>
            </a:r>
            <a:r>
              <a:rPr lang="ko-KR" altLang="en-US" dirty="0"/>
              <a:t>프로젝트  발표를 맞게 된 월급</a:t>
            </a:r>
            <a:r>
              <a:rPr lang="en-US" altLang="ko-KR" dirty="0"/>
              <a:t>.</a:t>
            </a:r>
            <a:r>
              <a:rPr lang="ko-KR" altLang="en-US" dirty="0" err="1"/>
              <a:t>더존</a:t>
            </a:r>
            <a:r>
              <a:rPr lang="ko-KR" altLang="en-US" dirty="0"/>
              <a:t> 팀의  </a:t>
            </a:r>
            <a:r>
              <a:rPr lang="en-US" altLang="ko-KR" dirty="0"/>
              <a:t>,</a:t>
            </a:r>
            <a:r>
              <a:rPr lang="ko-KR" altLang="en-US" dirty="0"/>
              <a:t>여민지 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50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 </a:t>
            </a:r>
            <a:r>
              <a:rPr lang="ko-KR" altLang="en-US" dirty="0" err="1"/>
              <a:t>주요기능입니다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4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실시간 데이터 공유가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채팅을 통한 원활한 의사소통이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사용자 경험을 고려한 </a:t>
            </a:r>
            <a:r>
              <a:rPr lang="en-US" altLang="ko-KR" dirty="0"/>
              <a:t>UI/UX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062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12 </a:t>
            </a:r>
            <a:r>
              <a:rPr lang="ko-KR" altLang="en-US" dirty="0"/>
              <a:t>소켓 통신을 통해 한 사용자가 </a:t>
            </a:r>
            <a:r>
              <a:rPr lang="en-US" altLang="ko-KR" dirty="0"/>
              <a:t>HIS</a:t>
            </a:r>
            <a:r>
              <a:rPr lang="ko-KR" altLang="en-US" dirty="0"/>
              <a:t>에 데이터를 공유하면 모든 사용자가 데이터를 받아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9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 </a:t>
            </a:r>
            <a:r>
              <a:rPr lang="ko-KR" altLang="en-US" dirty="0"/>
              <a:t>주요 기능을 소개하기에 앞서 각 권한에 대해 간략하게 설명해드리겠습니다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권한은 관리자와 의사</a:t>
            </a:r>
            <a:r>
              <a:rPr lang="en-US" altLang="ko-KR" dirty="0"/>
              <a:t>, </a:t>
            </a:r>
            <a:r>
              <a:rPr lang="ko-KR" altLang="en-US" dirty="0"/>
              <a:t>간호사 </a:t>
            </a:r>
            <a:r>
              <a:rPr lang="en-US" altLang="ko-KR" dirty="0"/>
              <a:t>3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의사는 </a:t>
            </a:r>
            <a:r>
              <a:rPr lang="ko-KR" altLang="en-US" dirty="0" err="1"/>
              <a:t>의사페이지</a:t>
            </a:r>
            <a:r>
              <a:rPr lang="en-US" altLang="ko-KR" dirty="0"/>
              <a:t>, </a:t>
            </a:r>
            <a:r>
              <a:rPr lang="ko-KR" altLang="en-US" dirty="0"/>
              <a:t>간호사는 간호사 페이지와 같이 각 권한에 맞는 페이지로만 접근이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94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14 </a:t>
            </a:r>
            <a:r>
              <a:rPr lang="ko-KR" altLang="en-US" dirty="0"/>
              <a:t>관리자 페이지에 대해 설명해드리겠습니다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 페이지에서는 </a:t>
            </a:r>
            <a:r>
              <a:rPr lang="ko-KR" altLang="en-US" dirty="0" err="1"/>
              <a:t>더조은</a:t>
            </a:r>
            <a:r>
              <a:rPr lang="en-US" altLang="ko-KR" dirty="0"/>
              <a:t>HIS</a:t>
            </a:r>
            <a:r>
              <a:rPr lang="ko-KR" altLang="en-US" dirty="0"/>
              <a:t>에 접속 할 수 있는 사용자 계정 관리와</a:t>
            </a:r>
            <a:r>
              <a:rPr lang="en-US" altLang="ko-KR" dirty="0"/>
              <a:t>, </a:t>
            </a:r>
            <a:r>
              <a:rPr lang="ko-KR" altLang="en-US" dirty="0"/>
              <a:t>의약품 및 질병을 관리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16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사용자 관리 페이지에서는 사용자 계정을 생성하고 관리 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다음은 관리자가 사용자 계정을 등록하는 모습입니다</a:t>
            </a:r>
            <a:r>
              <a:rPr lang="en-US" altLang="ko-KR" dirty="0"/>
              <a:t>. </a:t>
            </a:r>
            <a:r>
              <a:rPr lang="ko-KR" altLang="en-US" dirty="0"/>
              <a:t>사용자의 구분을 선택하고 개인 정보를 입력하고 등록을 누르면 아이디가 계정이 생성됩니다</a:t>
            </a:r>
            <a:r>
              <a:rPr lang="en-US" altLang="ko-KR" dirty="0"/>
              <a:t>. </a:t>
            </a:r>
            <a:r>
              <a:rPr lang="ko-KR" altLang="en-US" dirty="0"/>
              <a:t>아이디는 학번과 같은 방식으로 생성되고 비밀번호나 개인 정보는 개인 페이지에서도 변경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85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ko-KR" altLang="en-US" dirty="0"/>
              <a:t>다음은 질병 관리 페이지 입니다</a:t>
            </a:r>
            <a:r>
              <a:rPr lang="en-US" altLang="ko-KR" dirty="0"/>
              <a:t>. </a:t>
            </a:r>
            <a:r>
              <a:rPr lang="ko-KR" altLang="en-US" dirty="0"/>
              <a:t>질병 코드와 병명으로 검색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위에 보시면 버튼이 두개가 있는데 오른쪽 버튼을 누르면 데이터를 새로 가지고 올 수 있고 왼쪽 버튼을 누르면 데이터를 </a:t>
            </a:r>
            <a:r>
              <a:rPr lang="ko-KR" altLang="en-US" dirty="0" err="1"/>
              <a:t>새로고침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의약품 조회입니다</a:t>
            </a:r>
            <a:r>
              <a:rPr lang="en-US" altLang="ko-KR" dirty="0"/>
              <a:t>. </a:t>
            </a:r>
            <a:r>
              <a:rPr lang="ko-KR" altLang="en-US" dirty="0"/>
              <a:t>의약품 또한 </a:t>
            </a:r>
            <a:r>
              <a:rPr lang="ko-KR" altLang="en-US" dirty="0" err="1"/>
              <a:t>질병콰</a:t>
            </a:r>
            <a:r>
              <a:rPr lang="ko-KR" altLang="en-US" dirty="0"/>
              <a:t> 마찬가지로 코드와 이름으로 검색 할 수 있습니다</a:t>
            </a:r>
            <a:r>
              <a:rPr lang="en-US" altLang="ko-KR" dirty="0"/>
              <a:t>. </a:t>
            </a:r>
            <a:r>
              <a:rPr lang="ko-KR" altLang="en-US" dirty="0"/>
              <a:t>의약품 클릭 시에는 코드와 이름 외에도 제품 이미지와 효능</a:t>
            </a:r>
            <a:r>
              <a:rPr lang="en-US" altLang="ko-KR" dirty="0"/>
              <a:t>, </a:t>
            </a:r>
            <a:r>
              <a:rPr lang="ko-KR" altLang="en-US" dirty="0"/>
              <a:t>주의 사항 등 의약품 정보를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473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실시간 데이터 공유 기능에 대한 각 페이지의 흐름을 영상과 함께 간략하게 설명 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환자가 </a:t>
            </a:r>
            <a:r>
              <a:rPr lang="ko-KR" altLang="en-US" dirty="0" err="1"/>
              <a:t>내원</a:t>
            </a:r>
            <a:r>
              <a:rPr lang="ko-KR" altLang="en-US" dirty="0"/>
              <a:t> 해서 접수와 진료 수납까지 받는 과정이라 생각하면 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17) </a:t>
            </a:r>
            <a:r>
              <a:rPr lang="ko-KR" altLang="en-US" dirty="0"/>
              <a:t>먼저 간호사 페이지 입니다 *************</a:t>
            </a:r>
            <a:r>
              <a:rPr lang="en-US" altLang="ko-KR" dirty="0"/>
              <a:t>(</a:t>
            </a:r>
            <a:r>
              <a:rPr lang="ko-KR" altLang="en-US" dirty="0"/>
              <a:t>처음 페이지 넘기기 시작</a:t>
            </a:r>
            <a:r>
              <a:rPr lang="en-US" altLang="ko-KR" dirty="0"/>
              <a:t>)**************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958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18) </a:t>
            </a:r>
            <a:r>
              <a:rPr lang="ko-KR" altLang="en-US" dirty="0"/>
              <a:t>처음 내원한 환자는 신규등록을 할 수 있으며 기존에 등록된 환자는 </a:t>
            </a:r>
          </a:p>
          <a:p>
            <a:r>
              <a:rPr lang="ko-KR" altLang="en-US" dirty="0"/>
              <a:t>     이름과 생년월일 검색으로 좀 더 쉽고 빠르게 찾을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  </a:t>
            </a:r>
            <a:r>
              <a:rPr lang="ko-KR" altLang="en-US" dirty="0"/>
              <a:t>접수 할 환자의 자세한 정보를 한번 더 확인 하고 내원한 이유를 간단한 메모를 통해 </a:t>
            </a:r>
          </a:p>
          <a:p>
            <a:r>
              <a:rPr lang="ko-KR" altLang="en-US" dirty="0"/>
              <a:t>     의사에게 전달 할 수 있습니다</a:t>
            </a:r>
            <a:r>
              <a:rPr lang="en-US" altLang="ko-KR" dirty="0"/>
              <a:t>. </a:t>
            </a:r>
            <a:r>
              <a:rPr lang="ko-KR" altLang="en-US" dirty="0"/>
              <a:t>마지막으로 접수 버튼을 누르고 </a:t>
            </a:r>
          </a:p>
          <a:p>
            <a:r>
              <a:rPr lang="ko-KR" altLang="en-US" dirty="0"/>
              <a:t>     </a:t>
            </a:r>
            <a:r>
              <a:rPr lang="ko-KR" altLang="en-US" dirty="0" err="1"/>
              <a:t>접수현황</a:t>
            </a:r>
            <a:r>
              <a:rPr lang="ko-KR" altLang="en-US" dirty="0"/>
              <a:t> 리스트에 추가 된 환자에 대해</a:t>
            </a:r>
            <a:r>
              <a:rPr lang="en-US" altLang="ko-KR" dirty="0"/>
              <a:t>, </a:t>
            </a:r>
            <a:r>
              <a:rPr lang="ko-KR" altLang="en-US" dirty="0"/>
              <a:t>차례가 되어 </a:t>
            </a:r>
          </a:p>
          <a:p>
            <a:r>
              <a:rPr lang="ko-KR" altLang="en-US" dirty="0"/>
              <a:t>     진료 버튼을 누르면 의사 진료가 시작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00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19) </a:t>
            </a:r>
            <a:r>
              <a:rPr lang="ko-KR" altLang="en-US" dirty="0"/>
              <a:t>이 부분은 간호사가 실수로 중복 접수를 하게 됐을 시 알림으로 인해 간호사에게</a:t>
            </a:r>
          </a:p>
          <a:p>
            <a:r>
              <a:rPr lang="ko-KR" altLang="en-US" dirty="0"/>
              <a:t>     다시 한번 알려주는 결과 화면입니다</a:t>
            </a:r>
            <a:r>
              <a:rPr lang="en-US" altLang="ko-KR" dirty="0"/>
              <a:t>. </a:t>
            </a:r>
            <a:r>
              <a:rPr lang="ko-KR" altLang="en-US" dirty="0"/>
              <a:t>이 기능구현으로 혹시 모를 문제에 대해</a:t>
            </a:r>
          </a:p>
          <a:p>
            <a:r>
              <a:rPr lang="ko-KR" altLang="en-US" dirty="0"/>
              <a:t>     미연에 방지를 할 수 있는 결과를 가져옵니다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98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2)  </a:t>
            </a:r>
            <a:r>
              <a:rPr lang="ko-KR" altLang="en-US" dirty="0"/>
              <a:t>저희 팀의 목차입니다</a:t>
            </a:r>
            <a:r>
              <a:rPr lang="en-US" altLang="ko-KR" dirty="0"/>
              <a:t>,  </a:t>
            </a:r>
            <a:r>
              <a:rPr lang="ko-KR" altLang="en-US" dirty="0"/>
              <a:t>화면과 같이 기획의도</a:t>
            </a:r>
            <a:r>
              <a:rPr lang="en-US" altLang="ko-KR" dirty="0"/>
              <a:t>, </a:t>
            </a:r>
            <a:r>
              <a:rPr lang="ko-KR" altLang="en-US" dirty="0"/>
              <a:t>개발환경</a:t>
            </a:r>
            <a:r>
              <a:rPr lang="en-US" altLang="ko-KR" dirty="0"/>
              <a:t>, </a:t>
            </a:r>
            <a:r>
              <a:rPr lang="ko-KR" altLang="en-US" dirty="0"/>
              <a:t>주요기능</a:t>
            </a:r>
            <a:r>
              <a:rPr lang="en-US" altLang="ko-KR" dirty="0"/>
              <a:t>, </a:t>
            </a:r>
            <a:r>
              <a:rPr lang="ko-KR" altLang="en-US" dirty="0"/>
              <a:t>기대효과</a:t>
            </a:r>
            <a:r>
              <a:rPr lang="en-US" altLang="ko-KR" dirty="0"/>
              <a:t>, </a:t>
            </a:r>
            <a:r>
              <a:rPr lang="ko-KR" altLang="en-US" dirty="0" err="1"/>
              <a:t>팀원소개</a:t>
            </a:r>
            <a:r>
              <a:rPr lang="ko-KR" altLang="en-US" dirty="0"/>
              <a:t> 로 구성하였습니다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4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20) </a:t>
            </a:r>
            <a:r>
              <a:rPr lang="ko-KR" altLang="en-US" dirty="0"/>
              <a:t>다음은 의사 페이지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77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21) </a:t>
            </a:r>
            <a:r>
              <a:rPr lang="ko-KR" altLang="en-US" dirty="0"/>
              <a:t>먼저 진료 받는 환자에 대한 자세한 정보와 간호사 메모를 통한 </a:t>
            </a:r>
            <a:r>
              <a:rPr lang="ko-KR" altLang="en-US" dirty="0" err="1"/>
              <a:t>내원</a:t>
            </a:r>
            <a:r>
              <a:rPr lang="ko-KR" altLang="en-US" dirty="0"/>
              <a:t> 이유를 </a:t>
            </a:r>
          </a:p>
          <a:p>
            <a:r>
              <a:rPr lang="ko-KR" altLang="en-US" dirty="0"/>
              <a:t>     확인합니다</a:t>
            </a:r>
            <a:r>
              <a:rPr lang="en-US" altLang="ko-KR" dirty="0"/>
              <a:t>. </a:t>
            </a:r>
            <a:r>
              <a:rPr lang="ko-KR" altLang="en-US" dirty="0"/>
              <a:t>그런 다음 진찰한 결과를 바탕으로 검색을 통해 빠르게 </a:t>
            </a:r>
            <a:r>
              <a:rPr lang="ko-KR" altLang="en-US" dirty="0" err="1"/>
              <a:t>주상병과</a:t>
            </a:r>
            <a:r>
              <a:rPr lang="ko-KR" altLang="en-US" dirty="0"/>
              <a:t> 부상병을 </a:t>
            </a:r>
          </a:p>
          <a:p>
            <a:r>
              <a:rPr lang="ko-KR" altLang="en-US" dirty="0"/>
              <a:t>     구분하고 그에 따른 의약품에 대해 처방을 합니다</a:t>
            </a:r>
            <a:r>
              <a:rPr lang="en-US" altLang="ko-KR" dirty="0"/>
              <a:t>. </a:t>
            </a:r>
            <a:r>
              <a:rPr lang="ko-KR" altLang="en-US" dirty="0"/>
              <a:t>다음 </a:t>
            </a:r>
            <a:r>
              <a:rPr lang="ko-KR" altLang="en-US" dirty="0" err="1"/>
              <a:t>내원</a:t>
            </a:r>
            <a:r>
              <a:rPr lang="ko-KR" altLang="en-US" dirty="0"/>
              <a:t> 시 환자가 받았던 </a:t>
            </a:r>
            <a:r>
              <a:rPr lang="ko-KR" altLang="en-US" dirty="0" err="1"/>
              <a:t>진료내용을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     확인하기 위해 그날 받은 진료에 대해 기록을 합니다</a:t>
            </a:r>
            <a:r>
              <a:rPr lang="en-US" altLang="ko-KR" dirty="0"/>
              <a:t>. </a:t>
            </a:r>
            <a:r>
              <a:rPr lang="ko-KR" altLang="en-US" dirty="0" err="1"/>
              <a:t>그다음</a:t>
            </a:r>
            <a:r>
              <a:rPr lang="ko-KR" altLang="en-US" dirty="0"/>
              <a:t> 추가적인 치료가 필요하다고 </a:t>
            </a:r>
          </a:p>
          <a:p>
            <a:r>
              <a:rPr lang="ko-KR" altLang="en-US" dirty="0"/>
              <a:t>     판단될 시에는 알맞는 치료를 선택 하여 시행하고 해당 환자의 삼가해야 하는 </a:t>
            </a:r>
          </a:p>
          <a:p>
            <a:r>
              <a:rPr lang="ko-KR" altLang="en-US" dirty="0"/>
              <a:t>     행동이나 식습관의 등의 주의사항을 </a:t>
            </a:r>
            <a:r>
              <a:rPr lang="ko-KR" altLang="en-US" dirty="0" err="1"/>
              <a:t>전달사항</a:t>
            </a:r>
            <a:r>
              <a:rPr lang="ko-KR" altLang="en-US" dirty="0"/>
              <a:t> 창을 통해 간호사에게 알려줍니다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그런다음</a:t>
            </a:r>
            <a:r>
              <a:rPr lang="ko-KR" altLang="en-US" dirty="0"/>
              <a:t> 완료 버튼을 누름으로써 의사의 진료는 끝이 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9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22) </a:t>
            </a:r>
            <a:r>
              <a:rPr lang="ko-KR" altLang="en-US" dirty="0"/>
              <a:t>이 부분은 </a:t>
            </a:r>
            <a:r>
              <a:rPr lang="ko-KR" altLang="en-US" dirty="0" err="1"/>
              <a:t>해당환자의</a:t>
            </a:r>
            <a:r>
              <a:rPr lang="ko-KR" altLang="en-US" dirty="0"/>
              <a:t> 과거 내역을 보고 싶을 때 구현한 </a:t>
            </a:r>
            <a:r>
              <a:rPr lang="ko-KR" altLang="en-US" dirty="0" err="1"/>
              <a:t>결과화면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  <a:r>
              <a:rPr lang="ko-KR" altLang="en-US" dirty="0" err="1"/>
              <a:t>내원</a:t>
            </a:r>
            <a:r>
              <a:rPr lang="ko-KR" altLang="en-US" dirty="0"/>
              <a:t> 이력 창에서 간단한 정보로 어떤 날짜에 어떤 이유로 왔는지 알 수 있고</a:t>
            </a:r>
          </a:p>
          <a:p>
            <a:r>
              <a:rPr lang="ko-KR" altLang="en-US" dirty="0"/>
              <a:t>     보고싶은 날짜를 선택 시 해당 날짜의 자세한 진료 기록을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58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23) </a:t>
            </a:r>
            <a:r>
              <a:rPr lang="ko-KR" altLang="en-US" dirty="0"/>
              <a:t>다시 간호사 페이지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53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24) </a:t>
            </a:r>
            <a:r>
              <a:rPr lang="ko-KR" altLang="en-US" dirty="0" err="1"/>
              <a:t>진료중</a:t>
            </a:r>
            <a:r>
              <a:rPr lang="ko-KR" altLang="en-US" dirty="0"/>
              <a:t> 상태에서 </a:t>
            </a:r>
            <a:r>
              <a:rPr lang="ko-KR" altLang="en-US" dirty="0" err="1"/>
              <a:t>수납대기</a:t>
            </a:r>
            <a:r>
              <a:rPr lang="ko-KR" altLang="en-US" dirty="0"/>
              <a:t> 상태로 변경됨에 따라 간호사가 해당 환자의 </a:t>
            </a:r>
          </a:p>
          <a:p>
            <a:r>
              <a:rPr lang="ko-KR" altLang="en-US" dirty="0"/>
              <a:t>     진료가 끝났음을 알 수 있고 의사에게 받은 </a:t>
            </a:r>
            <a:r>
              <a:rPr lang="ko-KR" altLang="en-US" dirty="0" err="1"/>
              <a:t>전달사항을</a:t>
            </a:r>
            <a:r>
              <a:rPr lang="ko-KR" altLang="en-US" dirty="0"/>
              <a:t> 환자에게 알려줍니다</a:t>
            </a:r>
          </a:p>
          <a:p>
            <a:r>
              <a:rPr lang="ko-KR" altLang="en-US" dirty="0"/>
              <a:t>     진료비는 기본 진료비 외에 보험 유무에 따른 </a:t>
            </a:r>
            <a:r>
              <a:rPr lang="ko-KR" altLang="en-US" dirty="0" err="1"/>
              <a:t>공단부담금</a:t>
            </a:r>
            <a:r>
              <a:rPr lang="en-US" altLang="ko-KR" dirty="0"/>
              <a:t>, </a:t>
            </a:r>
            <a:r>
              <a:rPr lang="ko-KR" altLang="en-US" dirty="0"/>
              <a:t>시간에 따른 야간 할증료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     </a:t>
            </a:r>
            <a:r>
              <a:rPr lang="ko-KR" altLang="en-US" dirty="0"/>
              <a:t>그날 시행한 치료에 따른 추가 </a:t>
            </a:r>
            <a:r>
              <a:rPr lang="ko-KR" altLang="en-US" dirty="0" err="1"/>
              <a:t>처치료</a:t>
            </a:r>
            <a:r>
              <a:rPr lang="en-US" altLang="ko-KR" dirty="0"/>
              <a:t>, </a:t>
            </a:r>
            <a:r>
              <a:rPr lang="ko-KR" altLang="en-US" dirty="0" err="1"/>
              <a:t>처방받은</a:t>
            </a:r>
            <a:r>
              <a:rPr lang="ko-KR" altLang="en-US" dirty="0"/>
              <a:t> 의약품에 따른 투약 </a:t>
            </a:r>
            <a:r>
              <a:rPr lang="ko-KR" altLang="en-US" dirty="0" err="1"/>
              <a:t>조제료를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     계산하여 </a:t>
            </a:r>
            <a:r>
              <a:rPr lang="ko-KR" altLang="en-US" dirty="0" err="1"/>
              <a:t>수납완료가</a:t>
            </a:r>
            <a:r>
              <a:rPr lang="ko-KR" altLang="en-US" dirty="0"/>
              <a:t> 되면 끝이 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과정을 통하여 의사와 간호사는 환자의 정보나 상태</a:t>
            </a:r>
            <a:r>
              <a:rPr lang="en-US" altLang="ko-KR" dirty="0"/>
              <a:t>, </a:t>
            </a:r>
            <a:r>
              <a:rPr lang="ko-KR" altLang="en-US" dirty="0"/>
              <a:t>추가적으로 전달해야 할 </a:t>
            </a:r>
          </a:p>
          <a:p>
            <a:r>
              <a:rPr lang="ko-KR" altLang="en-US" dirty="0"/>
              <a:t>사항 등을 실시간으로 </a:t>
            </a:r>
            <a:r>
              <a:rPr lang="ko-KR" altLang="en-US" dirty="0" err="1"/>
              <a:t>테이터를</a:t>
            </a:r>
            <a:r>
              <a:rPr lang="ko-KR" altLang="en-US" dirty="0"/>
              <a:t> 주고 받음으로써 빠르고 간편하게 업무처리를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마지막으로 정인성 팀장의 발표가 있겠습니다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78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25) </a:t>
            </a:r>
            <a:r>
              <a:rPr lang="ko-KR" altLang="en-US" dirty="0"/>
              <a:t>채팅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56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26) </a:t>
            </a:r>
            <a:r>
              <a:rPr lang="ko-KR" altLang="en-US" dirty="0" err="1"/>
              <a:t>의료진간</a:t>
            </a:r>
            <a:r>
              <a:rPr lang="ko-KR" altLang="en-US" dirty="0"/>
              <a:t> 채팅으로 업무에 필요한 의사소통을 함으로써 시간을 절약할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보고 계시는 화면은 </a:t>
            </a:r>
            <a:r>
              <a:rPr lang="ko-KR" altLang="en-US" dirty="0" err="1"/>
              <a:t>의료진간</a:t>
            </a:r>
            <a:r>
              <a:rPr lang="ko-KR" altLang="en-US" dirty="0"/>
              <a:t> 채팅을 하는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들어서 </a:t>
            </a:r>
            <a:r>
              <a:rPr lang="ko-KR" altLang="en-US" dirty="0" err="1"/>
              <a:t>이전환자의</a:t>
            </a:r>
            <a:r>
              <a:rPr lang="ko-KR" altLang="en-US" dirty="0"/>
              <a:t> 진료가 </a:t>
            </a:r>
            <a:r>
              <a:rPr lang="ko-KR" altLang="en-US" dirty="0" err="1"/>
              <a:t>끝이나고</a:t>
            </a:r>
            <a:r>
              <a:rPr lang="ko-KR" altLang="en-US" dirty="0"/>
              <a:t> 다음 환자를 진료실에 들여 보내야 하는 상황에서</a:t>
            </a:r>
            <a:endParaRPr lang="en-US" altLang="ko-KR" dirty="0"/>
          </a:p>
          <a:p>
            <a:r>
              <a:rPr lang="ko-KR" altLang="en-US" dirty="0"/>
              <a:t>간호사가 진료실로 가서 의사에게 </a:t>
            </a:r>
            <a:r>
              <a:rPr lang="ko-KR" altLang="en-US" dirty="0" err="1"/>
              <a:t>다음환자를</a:t>
            </a:r>
            <a:r>
              <a:rPr lang="ko-KR" altLang="en-US" dirty="0"/>
              <a:t> 언제 </a:t>
            </a:r>
            <a:r>
              <a:rPr lang="ko-KR" altLang="en-US" dirty="0" err="1"/>
              <a:t>들여보낼것인지를</a:t>
            </a:r>
            <a:r>
              <a:rPr lang="ko-KR" altLang="en-US" dirty="0"/>
              <a:t> 직접 물어보는 것이 아닌</a:t>
            </a:r>
            <a:endParaRPr lang="en-US" altLang="ko-KR" dirty="0"/>
          </a:p>
          <a:p>
            <a:r>
              <a:rPr lang="ko-KR" altLang="en-US" dirty="0"/>
              <a:t>채팅으로 소통하면서 시간을 절약할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8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기대효과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040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더조은</a:t>
            </a:r>
            <a:r>
              <a:rPr lang="ko-KR" altLang="en-US" dirty="0"/>
              <a:t> </a:t>
            </a:r>
            <a:r>
              <a:rPr lang="en-US" altLang="ko-KR" dirty="0"/>
              <a:t>HIS</a:t>
            </a:r>
            <a:r>
              <a:rPr lang="ko-KR" altLang="en-US" dirty="0"/>
              <a:t>의 기대효과로</a:t>
            </a:r>
            <a:endParaRPr lang="en-US" altLang="ko-KR" dirty="0"/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수많은 의약품 </a:t>
            </a:r>
            <a:r>
              <a:rPr lang="ko-KR" altLang="en-US" dirty="0" err="1"/>
              <a:t>질병코드</a:t>
            </a:r>
            <a:r>
              <a:rPr lang="ko-KR" altLang="en-US" dirty="0"/>
              <a:t> </a:t>
            </a:r>
            <a:r>
              <a:rPr lang="ko-KR" altLang="en-US" dirty="0" err="1"/>
              <a:t>환자정보로</a:t>
            </a:r>
            <a:r>
              <a:rPr lang="ko-KR" altLang="en-US" dirty="0"/>
              <a:t> 복잡했던 업무처리를 쉽고 간편하게 검색할 수 있게 하여 신속 정확한 업무처리가 가능할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한 페이지에서 업무처리가 가능하게 하여 불필요한 모션을 줄이고 </a:t>
            </a:r>
            <a:r>
              <a:rPr lang="ko-KR" altLang="en-US" dirty="0" err="1"/>
              <a:t>의료진간</a:t>
            </a:r>
            <a:r>
              <a:rPr lang="ko-KR" altLang="en-US" dirty="0"/>
              <a:t> 채팅으로 소통할 수 있게 하여 사용자에게 친화적 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검색기능과 실시간 정보공유를 통해 접수</a:t>
            </a:r>
            <a:r>
              <a:rPr lang="en-US" altLang="ko-KR" baseline="0" dirty="0"/>
              <a:t>/</a:t>
            </a:r>
            <a:r>
              <a:rPr lang="ko-KR" altLang="en-US" baseline="0" dirty="0"/>
              <a:t>진료</a:t>
            </a:r>
            <a:r>
              <a:rPr lang="en-US" altLang="ko-KR" baseline="0" dirty="0"/>
              <a:t>/</a:t>
            </a:r>
            <a:r>
              <a:rPr lang="ko-KR" altLang="en-US" baseline="0" dirty="0"/>
              <a:t>수납 업무처리를 할 수 있어 환자의 기다림을 줄이고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의료진의 업무 생산성과 고객 만족도 향상을 기대할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24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5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3) </a:t>
            </a:r>
            <a:r>
              <a:rPr lang="ko-KR" altLang="en-US" dirty="0"/>
              <a:t>첫 번째</a:t>
            </a:r>
            <a:r>
              <a:rPr lang="en-US" altLang="ko-KR" dirty="0"/>
              <a:t>, </a:t>
            </a:r>
            <a:r>
              <a:rPr lang="ko-KR" altLang="en-US" dirty="0"/>
              <a:t>기획의도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09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74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4)  </a:t>
            </a:r>
            <a:r>
              <a:rPr lang="ko-KR" altLang="en-US" dirty="0"/>
              <a:t>저희 팀이 </a:t>
            </a:r>
            <a:r>
              <a:rPr lang="en-US" altLang="ko-KR" dirty="0"/>
              <a:t>HIS </a:t>
            </a:r>
            <a:r>
              <a:rPr lang="ko-KR" altLang="en-US" dirty="0"/>
              <a:t>사업과 관련된 프로젝트를 선택한 이유는 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5)  </a:t>
            </a:r>
            <a:r>
              <a:rPr lang="ko-KR" altLang="en-US" dirty="0"/>
              <a:t>앞서 한국판 뉴딜의 의미에 대해 먼저 설명을 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  <a:r>
              <a:rPr lang="ko-KR" altLang="en-US" dirty="0"/>
              <a:t>코로나</a:t>
            </a:r>
            <a:r>
              <a:rPr lang="en-US" altLang="ko-KR" dirty="0"/>
              <a:t>19 </a:t>
            </a:r>
            <a:r>
              <a:rPr lang="ko-KR" altLang="en-US" dirty="0"/>
              <a:t>라는 초유의 사태를 맞아 </a:t>
            </a:r>
          </a:p>
          <a:p>
            <a:r>
              <a:rPr lang="ko-KR" altLang="en-US" dirty="0"/>
              <a:t>각 국의 봉쇄조치 등으로 경제</a:t>
            </a:r>
            <a:r>
              <a:rPr lang="en-US" altLang="ko-KR" dirty="0"/>
              <a:t>,</a:t>
            </a:r>
            <a:r>
              <a:rPr lang="ko-KR" altLang="en-US" dirty="0"/>
              <a:t>사회구조 변화로 이전과 전혀 다른 세상으로 변화 </a:t>
            </a:r>
            <a:r>
              <a:rPr lang="ko-KR" altLang="en-US" dirty="0" err="1"/>
              <a:t>할것이라고</a:t>
            </a:r>
            <a:r>
              <a:rPr lang="ko-KR" altLang="en-US" dirty="0"/>
              <a:t> 많은 이들이 예측하고있습니다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가 불러온 경제위기를 극복하고 더 나아가 대한민국의 새로운 미래를 설계하기 위한 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한국판 뉴딜 종합계획</a:t>
            </a:r>
            <a:r>
              <a:rPr lang="en-US" altLang="ko-KR" dirty="0"/>
              <a:t>'</a:t>
            </a:r>
            <a:r>
              <a:rPr lang="ko-KR" altLang="en-US" dirty="0"/>
              <a:t>을 발표 하였습니다</a:t>
            </a:r>
            <a:r>
              <a:rPr lang="en-US" altLang="ko-KR" dirty="0"/>
              <a:t>. </a:t>
            </a:r>
            <a:r>
              <a:rPr lang="ko-KR" altLang="en-US" dirty="0"/>
              <a:t>우리나라의 강점인 정보통신 산업을 기반으로 데이터 경제의 꽃을 피우려는 전략인 </a:t>
            </a:r>
            <a:r>
              <a:rPr lang="en-US" altLang="ko-KR" dirty="0"/>
              <a:t>'</a:t>
            </a:r>
            <a:r>
              <a:rPr lang="ko-KR" altLang="en-US" dirty="0"/>
              <a:t>디지털 뉴딜 ‘의  </a:t>
            </a:r>
            <a:r>
              <a:rPr lang="en-US" altLang="ko-KR" dirty="0"/>
              <a:t>10</a:t>
            </a:r>
            <a:r>
              <a:rPr lang="ko-KR" altLang="en-US" dirty="0"/>
              <a:t>대 </a:t>
            </a:r>
            <a:r>
              <a:rPr lang="ko-KR" altLang="en-US" dirty="0" err="1"/>
              <a:t>대표과제로</a:t>
            </a:r>
            <a:r>
              <a:rPr lang="ko-KR" altLang="en-US" dirty="0"/>
              <a:t> 의료진과 환자의 </a:t>
            </a:r>
            <a:r>
              <a:rPr lang="ko-KR" altLang="en-US" dirty="0" err="1"/>
              <a:t>의료편의</a:t>
            </a:r>
            <a:r>
              <a:rPr lang="ko-KR" altLang="en-US" dirty="0"/>
              <a:t> 향상을 위해 디지털 기반 스마트 의료 인프라가 구축이 있습니다</a:t>
            </a:r>
            <a:r>
              <a:rPr lang="en-US" altLang="ko-KR" dirty="0"/>
              <a:t>. </a:t>
            </a:r>
            <a:r>
              <a:rPr lang="ko-KR" altLang="en-US" dirty="0"/>
              <a:t>이 과제를 해결하고 구축에 이바지 하기 위해 프로젝트를 계획하였습니다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648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6) </a:t>
            </a:r>
            <a:r>
              <a:rPr lang="ko-KR" altLang="en-US" dirty="0"/>
              <a:t>이전 병원정보시스템은 병원내  </a:t>
            </a:r>
            <a:r>
              <a:rPr lang="ko-KR" altLang="en-US" dirty="0" err="1"/>
              <a:t>진료현황과</a:t>
            </a:r>
            <a:r>
              <a:rPr lang="ko-KR" altLang="en-US" dirty="0"/>
              <a:t> 많은 의약품 관리 및 다양한 환자 정보를 포함하여 불필요한 정보로 인해 복잡하게 되어있습니다</a:t>
            </a:r>
            <a:r>
              <a:rPr lang="en-US" altLang="ko-KR" dirty="0"/>
              <a:t>. </a:t>
            </a:r>
            <a:r>
              <a:rPr lang="ko-KR" altLang="en-US" dirty="0" err="1"/>
              <a:t>더조은</a:t>
            </a:r>
            <a:r>
              <a:rPr lang="ko-KR" altLang="en-US" dirty="0"/>
              <a:t> </a:t>
            </a:r>
            <a:r>
              <a:rPr lang="en-US" altLang="ko-KR" dirty="0"/>
              <a:t>HIS  </a:t>
            </a:r>
            <a:r>
              <a:rPr lang="ko-KR" altLang="en-US" dirty="0"/>
              <a:t>원내의 모든 데이터를 관리하고 전달하여 </a:t>
            </a:r>
            <a:r>
              <a:rPr lang="ko-KR" altLang="en-US" dirty="0" err="1"/>
              <a:t>신속정확하게</a:t>
            </a:r>
            <a:r>
              <a:rPr lang="ko-KR" altLang="en-US" dirty="0"/>
              <a:t> 진료와 처방을 하여  고객 만족도를 </a:t>
            </a:r>
            <a:r>
              <a:rPr lang="ko-KR" altLang="en-US" dirty="0" err="1"/>
              <a:t>높일수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88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7) </a:t>
            </a:r>
            <a:r>
              <a:rPr lang="ko-KR" altLang="en-US" dirty="0"/>
              <a:t>불필요한 기능과 탭에 의하여 한눈에 알아보기 힘든 </a:t>
            </a:r>
            <a:r>
              <a:rPr lang="en-US" altLang="ko-KR" dirty="0"/>
              <a:t>UI</a:t>
            </a:r>
            <a:r>
              <a:rPr lang="ko-KR" altLang="en-US" dirty="0"/>
              <a:t>로 구성 되어있어 불필요한 움직임과 기능들로 사용자들이 시스템을 이용하는데 많은 </a:t>
            </a:r>
            <a:r>
              <a:rPr lang="ko-KR" altLang="en-US" dirty="0" err="1"/>
              <a:t>시간을소비</a:t>
            </a:r>
            <a:r>
              <a:rPr lang="ko-KR" altLang="en-US" dirty="0"/>
              <a:t> 와 불편함을 가지고 있다고  생각합니다</a:t>
            </a:r>
          </a:p>
          <a:p>
            <a:r>
              <a:rPr lang="ko-KR" altLang="en-US" dirty="0" err="1"/>
              <a:t>더조은</a:t>
            </a:r>
            <a:r>
              <a:rPr lang="ko-KR" altLang="en-US" dirty="0"/>
              <a:t> </a:t>
            </a:r>
            <a:r>
              <a:rPr lang="en-US" altLang="ko-KR" dirty="0"/>
              <a:t>HIS</a:t>
            </a:r>
            <a:r>
              <a:rPr lang="ko-KR" altLang="en-US" dirty="0"/>
              <a:t>는  </a:t>
            </a:r>
            <a:r>
              <a:rPr lang="en-US" altLang="ko-KR" dirty="0"/>
              <a:t>react</a:t>
            </a:r>
            <a:r>
              <a:rPr lang="ko-KR" altLang="en-US" dirty="0"/>
              <a:t>를 이용하여 한 페이지에 </a:t>
            </a:r>
            <a:r>
              <a:rPr lang="ko-KR" altLang="en-US" dirty="0" err="1"/>
              <a:t>모든기능들을</a:t>
            </a:r>
            <a:r>
              <a:rPr lang="ko-KR" altLang="en-US" dirty="0"/>
              <a:t> 구현하여 </a:t>
            </a:r>
            <a:r>
              <a:rPr lang="ko-KR" altLang="en-US" dirty="0" err="1"/>
              <a:t>새로고침도</a:t>
            </a:r>
            <a:r>
              <a:rPr lang="ko-KR" altLang="en-US" dirty="0"/>
              <a:t> 없이 수정한 정보를 한눈에 볼 수 있게 만들어 시간 소비와 불편함을 줄어들게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78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8)  </a:t>
            </a:r>
            <a:r>
              <a:rPr lang="ko-KR" altLang="en-US" dirty="0"/>
              <a:t>두 번째</a:t>
            </a:r>
            <a:r>
              <a:rPr lang="en-US" altLang="ko-KR" dirty="0"/>
              <a:t>, </a:t>
            </a:r>
            <a:r>
              <a:rPr lang="ko-KR" altLang="en-US" dirty="0"/>
              <a:t>개발환경 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6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9) frontend</a:t>
            </a:r>
            <a:r>
              <a:rPr lang="ko-KR" altLang="en-US" dirty="0"/>
              <a:t>는 </a:t>
            </a:r>
            <a:r>
              <a:rPr lang="en-US" altLang="ko-KR" dirty="0"/>
              <a:t>React</a:t>
            </a:r>
            <a:r>
              <a:rPr lang="ko-KR" altLang="en-US" dirty="0"/>
              <a:t>를 이용하였고 </a:t>
            </a:r>
            <a:r>
              <a:rPr lang="en-US" altLang="ko-KR" dirty="0"/>
              <a:t>,  </a:t>
            </a:r>
            <a:r>
              <a:rPr lang="en-US" altLang="ko-KR" dirty="0" err="1"/>
              <a:t>Meterial</a:t>
            </a:r>
            <a:r>
              <a:rPr lang="en-US" altLang="ko-KR" dirty="0"/>
              <a:t> UI , Sass</a:t>
            </a:r>
            <a:r>
              <a:rPr lang="ko-KR" altLang="en-US" dirty="0"/>
              <a:t>를 이용하여 프로젝트에  맞는 </a:t>
            </a:r>
            <a:r>
              <a:rPr lang="en-US" altLang="ko-KR" dirty="0"/>
              <a:t>UI</a:t>
            </a:r>
            <a:r>
              <a:rPr lang="ko-KR" altLang="en-US" dirty="0"/>
              <a:t>를 만들어 보았습니다 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/>
              <a:t>Node.js </a:t>
            </a:r>
            <a:r>
              <a:rPr lang="ko-KR" altLang="en-US" dirty="0"/>
              <a:t>이용하였고 </a:t>
            </a:r>
            <a:r>
              <a:rPr lang="en-US" altLang="ko-KR" dirty="0" err="1"/>
              <a:t>git</a:t>
            </a:r>
            <a:r>
              <a:rPr lang="en-US" altLang="ko-KR" dirty="0"/>
              <a:t> hub</a:t>
            </a:r>
            <a:r>
              <a:rPr lang="ko-KR" altLang="en-US" dirty="0"/>
              <a:t>를 통해 형상하였습니다</a:t>
            </a:r>
            <a:r>
              <a:rPr lang="en-US" altLang="ko-KR" dirty="0"/>
              <a:t>. DB</a:t>
            </a:r>
            <a:r>
              <a:rPr lang="ko-KR" altLang="en-US" dirty="0"/>
              <a:t>는 </a:t>
            </a:r>
            <a:r>
              <a:rPr lang="ko-KR" altLang="en-US" dirty="0" err="1"/>
              <a:t>신뢰도가가</a:t>
            </a:r>
            <a:r>
              <a:rPr lang="ko-KR" altLang="en-US" dirty="0"/>
              <a:t> 최우선 사항이고 유연한 </a:t>
            </a:r>
            <a:r>
              <a:rPr lang="en-US" altLang="ko-KR" dirty="0"/>
              <a:t>Full -text search </a:t>
            </a:r>
            <a:r>
              <a:rPr lang="ko-KR" altLang="en-US" dirty="0"/>
              <a:t>기능을 </a:t>
            </a:r>
            <a:r>
              <a:rPr lang="ko-KR" altLang="en-US" dirty="0" err="1"/>
              <a:t>구현할수</a:t>
            </a:r>
            <a:r>
              <a:rPr lang="ko-KR" altLang="en-US" dirty="0"/>
              <a:t> 있는 </a:t>
            </a:r>
            <a:r>
              <a:rPr lang="en-US" altLang="ko-KR" dirty="0" err="1"/>
              <a:t>Postgresql</a:t>
            </a:r>
            <a:r>
              <a:rPr lang="ko-KR" altLang="en-US" dirty="0"/>
              <a:t>를 이용하였습니다</a:t>
            </a:r>
            <a:r>
              <a:rPr lang="en-US" altLang="ko-KR" dirty="0"/>
              <a:t>. Swagger</a:t>
            </a:r>
            <a:r>
              <a:rPr lang="ko-KR" altLang="en-US" dirty="0"/>
              <a:t>를 이용하여 </a:t>
            </a:r>
            <a:r>
              <a:rPr lang="en-US" altLang="ko-KR" dirty="0"/>
              <a:t>REST API</a:t>
            </a:r>
            <a:r>
              <a:rPr lang="ko-KR" altLang="en-US" dirty="0"/>
              <a:t>를 문서화 하였고</a:t>
            </a:r>
          </a:p>
          <a:p>
            <a:r>
              <a:rPr lang="en-US" altLang="ko-KR" dirty="0"/>
              <a:t>AWS</a:t>
            </a:r>
            <a:r>
              <a:rPr lang="ko-KR" altLang="en-US" dirty="0"/>
              <a:t>를 이용하여 프로젝트를 배포하였습니다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DE681-47D1-489C-9B15-D5D37F1750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478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6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14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45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8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20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8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1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7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13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9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1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microsoft.com/office/2007/relationships/hdphoto" Target="../media/hdphoto5.wdp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gif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png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gif"/><Relationship Id="rId5" Type="http://schemas.openxmlformats.org/officeDocument/2006/relationships/image" Target="../media/image57.png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gif"/><Relationship Id="rId5" Type="http://schemas.openxmlformats.org/officeDocument/2006/relationships/image" Target="../media/image53.png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gif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microsoft.com/office/2007/relationships/hdphoto" Target="../media/hdphoto3.wdp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6" Type="http://schemas.microsoft.com/office/2007/relationships/hdphoto" Target="../media/hdphoto1.wdp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microsoft.com/office/2007/relationships/hdphoto" Target="../media/hdphoto4.wdp"/><Relationship Id="rId10" Type="http://schemas.openxmlformats.org/officeDocument/2006/relationships/image" Target="../media/image20.png"/><Relationship Id="rId19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3384550" y="2139970"/>
            <a:ext cx="5761540" cy="1231880"/>
          </a:xfrm>
          <a:prstGeom prst="rect">
            <a:avLst/>
          </a:prstGeom>
          <a:solidFill>
            <a:schemeClr val="bg1"/>
          </a:solidFill>
          <a:ln w="19050">
            <a:solidFill>
              <a:srgbClr val="2ED3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4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모던고딕 EB" panose="02020603020101020101" pitchFamily="18" charset="-127"/>
                <a:ea typeface="210 모던고딕 EB" panose="02020603020101020101" pitchFamily="18" charset="-127"/>
              </a:rPr>
              <a:t>더조은</a:t>
            </a:r>
            <a:r>
              <a:rPr lang="en-US" altLang="ko-KR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모던고딕 EB" panose="02020603020101020101" pitchFamily="18" charset="-127"/>
                <a:ea typeface="210 모던고딕 EB" panose="02020603020101020101" pitchFamily="18" charset="-127"/>
              </a:rPr>
              <a:t>HIS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</a:rPr>
              <a:t>(DOUZONE=HIS)</a:t>
            </a:r>
            <a:endParaRPr lang="ko-KR" altLang="en-US" sz="8000" kern="0" dirty="0">
              <a:solidFill>
                <a:prstClr val="black">
                  <a:lumMod val="75000"/>
                  <a:lumOff val="25000"/>
                </a:prstClr>
              </a:solidFill>
              <a:latin typeface="210 옴니고딕 045" panose="02020603020101020101" pitchFamily="18" charset="-127"/>
              <a:ea typeface="210 옴니고딕 045" panose="020206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058777" y="1815970"/>
            <a:ext cx="648000" cy="648000"/>
          </a:xfrm>
          <a:prstGeom prst="rect">
            <a:avLst/>
          </a:prstGeom>
          <a:solidFill>
            <a:srgbClr val="2ED3EF"/>
          </a:solidFill>
          <a:ln w="19050">
            <a:solidFill>
              <a:srgbClr val="2ED3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b="1" kern="0" dirty="0">
              <a:solidFill>
                <a:prstClr val="white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4966462" y="3903172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2E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88689" y="3668418"/>
            <a:ext cx="1943161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rPr>
              <a:t>팀명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rPr>
              <a:t> 월급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rPr>
              <a:t>.DOUZONE</a:t>
            </a:r>
          </a:p>
        </p:txBody>
      </p:sp>
      <p:sp>
        <p:nvSpPr>
          <p:cNvPr id="98" name="타원 97"/>
          <p:cNvSpPr/>
          <p:nvPr/>
        </p:nvSpPr>
        <p:spPr>
          <a:xfrm>
            <a:off x="4966462" y="4512635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2E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288689" y="4277881"/>
            <a:ext cx="1143262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rPr>
              <a:t>팀장 정인성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210 옴니고딕 Cond 030" panose="02020603020101020101" pitchFamily="18" charset="-127"/>
              <a:ea typeface="210 옴니고딕 Cond 030" panose="02020603020101020101" pitchFamily="18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4B7BE530-5FBF-45F7-AE35-3BD05CC434F3}"/>
              </a:ext>
            </a:extLst>
          </p:cNvPr>
          <p:cNvSpPr/>
          <p:nvPr/>
        </p:nvSpPr>
        <p:spPr>
          <a:xfrm>
            <a:off x="3129323" y="1886516"/>
            <a:ext cx="506909" cy="506909"/>
          </a:xfrm>
          <a:prstGeom prst="plus">
            <a:avLst>
              <a:gd name="adj" fmla="val 352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404897-C4AF-48DC-A5C7-5956D771CC28}"/>
              </a:ext>
            </a:extLst>
          </p:cNvPr>
          <p:cNvSpPr/>
          <p:nvPr/>
        </p:nvSpPr>
        <p:spPr>
          <a:xfrm>
            <a:off x="4966462" y="5122098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2ED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55A606-DA82-4870-A8CD-CFF516B97859}"/>
              </a:ext>
            </a:extLst>
          </p:cNvPr>
          <p:cNvSpPr/>
          <p:nvPr/>
        </p:nvSpPr>
        <p:spPr>
          <a:xfrm>
            <a:off x="5288689" y="4887344"/>
            <a:ext cx="2355132" cy="51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rPr>
              <a:t>팀원 여민지 유명만 윤희경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210 옴니고딕 Cond 030" panose="02020603020101020101" pitchFamily="18" charset="-127"/>
              <a:ea typeface="210 옴니고딕 Cond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8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7BD196-F5B2-4DDC-9A9A-7402BC06B5A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85AC6-202A-4716-A145-E7FFAE0AD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972" y="2303737"/>
            <a:ext cx="2250526" cy="2250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D59FB-15D9-4FBF-A944-93F0146F7A65}"/>
              </a:ext>
            </a:extLst>
          </p:cNvPr>
          <p:cNvSpPr txBox="1"/>
          <p:nvPr/>
        </p:nvSpPr>
        <p:spPr>
          <a:xfrm>
            <a:off x="1627833" y="3136613"/>
            <a:ext cx="2120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주요기능</a:t>
            </a:r>
          </a:p>
        </p:txBody>
      </p:sp>
    </p:spTree>
    <p:extLst>
      <p:ext uri="{BB962C8B-B14F-4D97-AF65-F5344CB8AC3E}">
        <p14:creationId xmlns:p14="http://schemas.microsoft.com/office/powerpoint/2010/main" val="57055874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6C322B-0A71-49E8-8F59-DD8380815B36}"/>
              </a:ext>
            </a:extLst>
          </p:cNvPr>
          <p:cNvGrpSpPr/>
          <p:nvPr/>
        </p:nvGrpSpPr>
        <p:grpSpPr>
          <a:xfrm>
            <a:off x="880511" y="1636015"/>
            <a:ext cx="3360489" cy="3765426"/>
            <a:chOff x="880511" y="1636015"/>
            <a:chExt cx="3360489" cy="376542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78B956-91B2-413C-ACB2-19EBB46C9DAD}"/>
                </a:ext>
              </a:extLst>
            </p:cNvPr>
            <p:cNvSpPr/>
            <p:nvPr/>
          </p:nvSpPr>
          <p:spPr>
            <a:xfrm>
              <a:off x="1397000" y="2193513"/>
              <a:ext cx="2387600" cy="2692403"/>
            </a:xfrm>
            <a:prstGeom prst="rect">
              <a:avLst/>
            </a:prstGeom>
            <a:solidFill>
              <a:srgbClr val="2ED3E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8C4434B-B72D-49C3-9E65-CEF74F014339}"/>
                </a:ext>
              </a:extLst>
            </p:cNvPr>
            <p:cNvGrpSpPr/>
            <p:nvPr/>
          </p:nvGrpSpPr>
          <p:grpSpPr>
            <a:xfrm>
              <a:off x="940600" y="1691468"/>
              <a:ext cx="3300400" cy="3706045"/>
              <a:chOff x="1105700" y="1377555"/>
              <a:chExt cx="3300400" cy="3706045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4CB71EA-B1A2-4897-B29E-0280067F04BD}"/>
                  </a:ext>
                </a:extLst>
              </p:cNvPr>
              <p:cNvCxnSpPr/>
              <p:nvPr/>
            </p:nvCxnSpPr>
            <p:spPr>
              <a:xfrm>
                <a:off x="1563006" y="1377555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87061E3-2CA0-475C-8870-B4F7C05C738D}"/>
                  </a:ext>
                </a:extLst>
              </p:cNvPr>
              <p:cNvCxnSpPr/>
              <p:nvPr/>
            </p:nvCxnSpPr>
            <p:spPr>
              <a:xfrm>
                <a:off x="3952420" y="1879600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8ECE6E61-C818-495F-A039-73D91A0F72C6}"/>
                  </a:ext>
                </a:extLst>
              </p:cNvPr>
              <p:cNvCxnSpPr/>
              <p:nvPr/>
            </p:nvCxnSpPr>
            <p:spPr>
              <a:xfrm rot="16200000">
                <a:off x="2984100" y="3150003"/>
                <a:ext cx="0" cy="284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97A3FED2-90AC-498E-8A27-9F2129893C51}"/>
                  </a:ext>
                </a:extLst>
              </p:cNvPr>
              <p:cNvCxnSpPr/>
              <p:nvPr/>
            </p:nvCxnSpPr>
            <p:spPr>
              <a:xfrm rot="16200000">
                <a:off x="2527700" y="449983"/>
                <a:ext cx="0" cy="284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556460-7EB2-45DC-B61A-6762DA61B23C}"/>
                </a:ext>
              </a:extLst>
            </p:cNvPr>
            <p:cNvSpPr/>
            <p:nvPr/>
          </p:nvSpPr>
          <p:spPr>
            <a:xfrm>
              <a:off x="1396999" y="4885915"/>
              <a:ext cx="2387601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210 옴니고딕 Cond 030" panose="02020603020101020101" pitchFamily="18" charset="-127"/>
                  <a:ea typeface="210 옴니고딕 Cond 030" panose="02020603020101020101" pitchFamily="18" charset="-127"/>
                </a:rPr>
                <a:t>실시간 데이터 공유</a:t>
              </a:r>
              <a:endParaRPr lang="en-US" altLang="ko-KR" sz="2000" b="1" dirty="0">
                <a:solidFill>
                  <a:srgbClr val="44546A">
                    <a:lumMod val="75000"/>
                  </a:srgb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DD70F11-51BC-4D85-BAC7-66C079E60E38}"/>
                </a:ext>
              </a:extLst>
            </p:cNvPr>
            <p:cNvSpPr/>
            <p:nvPr/>
          </p:nvSpPr>
          <p:spPr>
            <a:xfrm>
              <a:off x="880511" y="1636015"/>
              <a:ext cx="450764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01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AD64E49-267E-43FA-B969-25D4BAFEA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063" y="2705977"/>
              <a:ext cx="1667474" cy="166747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9B87DD5-A056-44AB-AC94-2F50BAEC83C1}"/>
              </a:ext>
            </a:extLst>
          </p:cNvPr>
          <p:cNvGrpSpPr/>
          <p:nvPr/>
        </p:nvGrpSpPr>
        <p:grpSpPr>
          <a:xfrm>
            <a:off x="8205315" y="1636015"/>
            <a:ext cx="3360489" cy="4140416"/>
            <a:chOff x="8205315" y="1636015"/>
            <a:chExt cx="3360489" cy="414041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A4366C-3586-43B7-A231-C1F6DD95CC34}"/>
                </a:ext>
              </a:extLst>
            </p:cNvPr>
            <p:cNvSpPr/>
            <p:nvPr/>
          </p:nvSpPr>
          <p:spPr>
            <a:xfrm>
              <a:off x="8721804" y="2193513"/>
              <a:ext cx="2387600" cy="2692403"/>
            </a:xfrm>
            <a:prstGeom prst="rect">
              <a:avLst/>
            </a:prstGeom>
            <a:solidFill>
              <a:srgbClr val="2ED3E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FFDF364-9E8F-49CB-95A2-4433A48396D8}"/>
                </a:ext>
              </a:extLst>
            </p:cNvPr>
            <p:cNvGrpSpPr/>
            <p:nvPr/>
          </p:nvGrpSpPr>
          <p:grpSpPr>
            <a:xfrm>
              <a:off x="8265404" y="1691468"/>
              <a:ext cx="3300400" cy="3706045"/>
              <a:chOff x="1105700" y="1377555"/>
              <a:chExt cx="3300400" cy="3706045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6E6CB1A-92AC-4CBB-BEA3-8F1F802FD418}"/>
                  </a:ext>
                </a:extLst>
              </p:cNvPr>
              <p:cNvCxnSpPr/>
              <p:nvPr/>
            </p:nvCxnSpPr>
            <p:spPr>
              <a:xfrm>
                <a:off x="1563006" y="1377555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5209E18A-3B83-48F4-B704-9284F50EB79A}"/>
                  </a:ext>
                </a:extLst>
              </p:cNvPr>
              <p:cNvCxnSpPr/>
              <p:nvPr/>
            </p:nvCxnSpPr>
            <p:spPr>
              <a:xfrm>
                <a:off x="3952420" y="1879600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62D2205-DC61-440F-B4C8-EBA992C5855C}"/>
                  </a:ext>
                </a:extLst>
              </p:cNvPr>
              <p:cNvCxnSpPr/>
              <p:nvPr/>
            </p:nvCxnSpPr>
            <p:spPr>
              <a:xfrm rot="16200000">
                <a:off x="2984100" y="3150003"/>
                <a:ext cx="0" cy="284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CBD33B0-A9CF-4278-A8B6-D93B8079246F}"/>
                  </a:ext>
                </a:extLst>
              </p:cNvPr>
              <p:cNvCxnSpPr/>
              <p:nvPr/>
            </p:nvCxnSpPr>
            <p:spPr>
              <a:xfrm rot="16200000">
                <a:off x="2527700" y="449983"/>
                <a:ext cx="0" cy="284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4A5C382-A779-4994-B997-C9E157595106}"/>
                </a:ext>
              </a:extLst>
            </p:cNvPr>
            <p:cNvSpPr/>
            <p:nvPr/>
          </p:nvSpPr>
          <p:spPr>
            <a:xfrm>
              <a:off x="8205315" y="1636015"/>
              <a:ext cx="45076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03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C01B1C-373B-4050-9C62-E4C136AA6867}"/>
                </a:ext>
              </a:extLst>
            </p:cNvPr>
            <p:cNvSpPr/>
            <p:nvPr/>
          </p:nvSpPr>
          <p:spPr>
            <a:xfrm>
              <a:off x="8575864" y="4799240"/>
              <a:ext cx="2521103" cy="977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210 옴니고딕 Cond 030" panose="02020603020101020101" pitchFamily="18" charset="-127"/>
                  <a:ea typeface="210 옴니고딕 Cond 030" panose="02020603020101020101" pitchFamily="18" charset="-127"/>
                </a:rPr>
                <a:t>사용자 경험을</a:t>
              </a:r>
              <a:endParaRPr lang="en-US" altLang="ko-KR" sz="2000" b="1" dirty="0">
                <a:solidFill>
                  <a:srgbClr val="44546A">
                    <a:lumMod val="75000"/>
                  </a:srgb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210 옴니고딕 Cond 030" panose="02020603020101020101" pitchFamily="18" charset="-127"/>
                  <a:ea typeface="210 옴니고딕 Cond 030" panose="02020603020101020101" pitchFamily="18" charset="-127"/>
                </a:rPr>
                <a:t>고려한 </a:t>
              </a:r>
              <a:r>
                <a:rPr lang="en-US" altLang="ko-KR" sz="2000" b="1" dirty="0">
                  <a:solidFill>
                    <a:srgbClr val="44546A">
                      <a:lumMod val="75000"/>
                    </a:srgbClr>
                  </a:solidFill>
                  <a:latin typeface="210 옴니고딕 Cond 030" panose="02020603020101020101" pitchFamily="18" charset="-127"/>
                  <a:ea typeface="210 옴니고딕 Cond 030" panose="02020603020101020101" pitchFamily="18" charset="-127"/>
                </a:rPr>
                <a:t>UI/UX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FAFFBD0-0651-4EFF-8684-B5B9EADD175A}"/>
                </a:ext>
              </a:extLst>
            </p:cNvPr>
            <p:cNvGrpSpPr/>
            <p:nvPr/>
          </p:nvGrpSpPr>
          <p:grpSpPr>
            <a:xfrm>
              <a:off x="9126625" y="2815966"/>
              <a:ext cx="1577958" cy="1447496"/>
              <a:chOff x="8898425" y="2534283"/>
              <a:chExt cx="1577958" cy="144749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115F156-F61B-4BA1-9B2E-2B1F37A8C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8413" y="2543809"/>
                <a:ext cx="1437970" cy="1437970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DD2AF3D2-2D69-486B-87EE-5AF790635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8425" y="2534283"/>
                <a:ext cx="1101707" cy="999491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1FA2B7-587D-4169-992A-F841385B5135}"/>
              </a:ext>
            </a:extLst>
          </p:cNvPr>
          <p:cNvGrpSpPr/>
          <p:nvPr/>
        </p:nvGrpSpPr>
        <p:grpSpPr>
          <a:xfrm>
            <a:off x="4542913" y="1636015"/>
            <a:ext cx="3360489" cy="4140416"/>
            <a:chOff x="4542913" y="1636015"/>
            <a:chExt cx="3360489" cy="41404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D12EE0-06A7-4E78-8844-A6233AB6B272}"/>
                </a:ext>
              </a:extLst>
            </p:cNvPr>
            <p:cNvSpPr/>
            <p:nvPr/>
          </p:nvSpPr>
          <p:spPr>
            <a:xfrm>
              <a:off x="5059402" y="2193513"/>
              <a:ext cx="2387600" cy="2692403"/>
            </a:xfrm>
            <a:prstGeom prst="rect">
              <a:avLst/>
            </a:prstGeom>
            <a:solidFill>
              <a:srgbClr val="2ED3E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360EE83-4FB7-40E6-811F-101B2062DA07}"/>
                </a:ext>
              </a:extLst>
            </p:cNvPr>
            <p:cNvGrpSpPr/>
            <p:nvPr/>
          </p:nvGrpSpPr>
          <p:grpSpPr>
            <a:xfrm>
              <a:off x="4603002" y="1691468"/>
              <a:ext cx="3300400" cy="3706045"/>
              <a:chOff x="1105700" y="1377555"/>
              <a:chExt cx="3300400" cy="3706045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2646BA2C-05B8-40EA-8837-2A3D1AA20470}"/>
                  </a:ext>
                </a:extLst>
              </p:cNvPr>
              <p:cNvCxnSpPr/>
              <p:nvPr/>
            </p:nvCxnSpPr>
            <p:spPr>
              <a:xfrm>
                <a:off x="1563006" y="1377555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E7AD6E3A-26B3-4B1E-8A86-11D4408ECD25}"/>
                  </a:ext>
                </a:extLst>
              </p:cNvPr>
              <p:cNvCxnSpPr/>
              <p:nvPr/>
            </p:nvCxnSpPr>
            <p:spPr>
              <a:xfrm>
                <a:off x="3952420" y="1879600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3C2AE5BF-5AD3-43E3-B80B-7F03DA989DD4}"/>
                  </a:ext>
                </a:extLst>
              </p:cNvPr>
              <p:cNvCxnSpPr/>
              <p:nvPr/>
            </p:nvCxnSpPr>
            <p:spPr>
              <a:xfrm rot="16200000">
                <a:off x="2984100" y="3150003"/>
                <a:ext cx="0" cy="284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20E95668-D49B-44AD-9164-5B9CFB226CDA}"/>
                  </a:ext>
                </a:extLst>
              </p:cNvPr>
              <p:cNvCxnSpPr/>
              <p:nvPr/>
            </p:nvCxnSpPr>
            <p:spPr>
              <a:xfrm rot="16200000">
                <a:off x="2527700" y="449983"/>
                <a:ext cx="0" cy="284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FCDC567-C2F4-4941-9711-9CF260081E11}"/>
                </a:ext>
              </a:extLst>
            </p:cNvPr>
            <p:cNvSpPr/>
            <p:nvPr/>
          </p:nvSpPr>
          <p:spPr>
            <a:xfrm>
              <a:off x="4542913" y="1636015"/>
              <a:ext cx="45076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02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DBE5099-99DC-47B2-A031-D05F9FCE96A5}"/>
                </a:ext>
              </a:extLst>
            </p:cNvPr>
            <p:cNvSpPr/>
            <p:nvPr/>
          </p:nvSpPr>
          <p:spPr>
            <a:xfrm>
              <a:off x="4928619" y="4799240"/>
              <a:ext cx="2518384" cy="977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210 옴니고딕 Cond 030" panose="02020603020101020101" pitchFamily="18" charset="-127"/>
                  <a:ea typeface="210 옴니고딕 Cond 030" panose="02020603020101020101" pitchFamily="18" charset="-127"/>
                </a:rPr>
                <a:t>채팅을 통한</a:t>
              </a:r>
              <a:endParaRPr lang="en-US" altLang="ko-KR" sz="2000" b="1" dirty="0">
                <a:solidFill>
                  <a:srgbClr val="44546A">
                    <a:lumMod val="75000"/>
                  </a:srgb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44546A">
                      <a:lumMod val="75000"/>
                    </a:srgbClr>
                  </a:solidFill>
                  <a:latin typeface="210 옴니고딕 Cond 030" panose="02020603020101020101" pitchFamily="18" charset="-127"/>
                  <a:ea typeface="210 옴니고딕 Cond 030" panose="02020603020101020101" pitchFamily="18" charset="-127"/>
                </a:rPr>
                <a:t>원활한 의사소통</a:t>
              </a:r>
              <a:endPara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46299B5-5A10-4909-BEBE-9B37B0F06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279" y="2888791"/>
              <a:ext cx="1301846" cy="1301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64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0CF5E49-83FE-45BD-8C55-CCAB47382A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53" y="5292371"/>
            <a:ext cx="952483" cy="95248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230E115-9981-4480-AA25-32DE1CD1F1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32" y="1216399"/>
            <a:ext cx="1000730" cy="100073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0FAB9E7-8552-4C86-BD4C-6DA010430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14" y="3176198"/>
            <a:ext cx="932524" cy="93252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A179CE0-F177-44B3-946B-987E64B5BB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64" y="1279309"/>
            <a:ext cx="1000723" cy="87944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DF4256C-1FDF-43CB-996D-FF9FBDB051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31" y="5300474"/>
            <a:ext cx="1093789" cy="98965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7AA8EE3-5E87-4673-9F4C-2BAD5085436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1"/>
          <a:stretch/>
        </p:blipFill>
        <p:spPr>
          <a:xfrm>
            <a:off x="8242839" y="3091048"/>
            <a:ext cx="1487266" cy="1000730"/>
          </a:xfrm>
          <a:prstGeom prst="rect">
            <a:avLst/>
          </a:prstGeom>
        </p:spPr>
      </p:pic>
      <p:pic>
        <p:nvPicPr>
          <p:cNvPr id="66" name="Picture 2" descr="C:\Users\R35\Desktop\rightarrow_87483.png">
            <a:extLst>
              <a:ext uri="{FF2B5EF4-FFF2-40B4-BE49-F238E27FC236}">
                <a16:creationId xmlns:a16="http://schemas.microsoft.com/office/drawing/2014/main" id="{2BF3DEF1-878B-436F-9CDC-694999D7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39" y="3500097"/>
            <a:ext cx="296717" cy="2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:\Users\R35\Desktop\rightarrow_87483.png">
            <a:extLst>
              <a:ext uri="{FF2B5EF4-FFF2-40B4-BE49-F238E27FC236}">
                <a16:creationId xmlns:a16="http://schemas.microsoft.com/office/drawing/2014/main" id="{F8A9D4EC-A69D-4CF0-820C-9976403DA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736" y="3500097"/>
            <a:ext cx="296717" cy="2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R35\Desktop\rightarrow_87483.png">
            <a:extLst>
              <a:ext uri="{FF2B5EF4-FFF2-40B4-BE49-F238E27FC236}">
                <a16:creationId xmlns:a16="http://schemas.microsoft.com/office/drawing/2014/main" id="{1E9D5B61-62B3-4445-8FBA-AF43EC8AF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062" y="3500097"/>
            <a:ext cx="296717" cy="2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62FBFA2-AA59-4E18-B097-FFFEF5A1036C}"/>
              </a:ext>
            </a:extLst>
          </p:cNvPr>
          <p:cNvCxnSpPr>
            <a:cxnSpLocks/>
          </p:cNvCxnSpPr>
          <p:nvPr/>
        </p:nvCxnSpPr>
        <p:spPr>
          <a:xfrm flipH="1" flipV="1">
            <a:off x="4815454" y="2217130"/>
            <a:ext cx="787781" cy="718869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B0C9FB0-75A9-47B1-8AC1-199C665C9BE0}"/>
              </a:ext>
            </a:extLst>
          </p:cNvPr>
          <p:cNvCxnSpPr>
            <a:cxnSpLocks/>
          </p:cNvCxnSpPr>
          <p:nvPr/>
        </p:nvCxnSpPr>
        <p:spPr>
          <a:xfrm flipV="1">
            <a:off x="7024798" y="3670519"/>
            <a:ext cx="1093789" cy="2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B11007D-82C2-4B66-A3D8-4451027EC504}"/>
              </a:ext>
            </a:extLst>
          </p:cNvPr>
          <p:cNvCxnSpPr>
            <a:cxnSpLocks/>
          </p:cNvCxnSpPr>
          <p:nvPr/>
        </p:nvCxnSpPr>
        <p:spPr>
          <a:xfrm>
            <a:off x="6732990" y="4446114"/>
            <a:ext cx="690876" cy="809081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3C3E4A-DF79-4A57-8EF2-FEBE7F65B739}"/>
              </a:ext>
            </a:extLst>
          </p:cNvPr>
          <p:cNvCxnSpPr>
            <a:cxnSpLocks/>
          </p:cNvCxnSpPr>
          <p:nvPr/>
        </p:nvCxnSpPr>
        <p:spPr>
          <a:xfrm flipV="1">
            <a:off x="6569668" y="2225671"/>
            <a:ext cx="612367" cy="696954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CFB3AD1-41B0-47DD-97FB-0A1492462EAD}"/>
              </a:ext>
            </a:extLst>
          </p:cNvPr>
          <p:cNvCxnSpPr>
            <a:cxnSpLocks/>
          </p:cNvCxnSpPr>
          <p:nvPr/>
        </p:nvCxnSpPr>
        <p:spPr>
          <a:xfrm flipH="1">
            <a:off x="4774247" y="4446114"/>
            <a:ext cx="859063" cy="677129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Google Shape;76;p4">
            <a:extLst>
              <a:ext uri="{FF2B5EF4-FFF2-40B4-BE49-F238E27FC236}">
                <a16:creationId xmlns:a16="http://schemas.microsoft.com/office/drawing/2014/main" id="{6C48FFCC-78FA-4513-95AC-BE66302DF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842" y="3198297"/>
            <a:ext cx="998892" cy="99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E47D4-6C26-4EFD-9607-B58CCE1DAA0F}"/>
              </a:ext>
            </a:extLst>
          </p:cNvPr>
          <p:cNvSpPr txBox="1"/>
          <p:nvPr/>
        </p:nvSpPr>
        <p:spPr>
          <a:xfrm>
            <a:off x="5835405" y="3378172"/>
            <a:ext cx="78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HIS</a:t>
            </a:r>
            <a:endParaRPr lang="ko-KR" altLang="en-US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05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7A836-A1C5-4FAE-94A1-47B187D5F4DF}"/>
              </a:ext>
            </a:extLst>
          </p:cNvPr>
          <p:cNvGrpSpPr/>
          <p:nvPr/>
        </p:nvGrpSpPr>
        <p:grpSpPr>
          <a:xfrm>
            <a:off x="4172323" y="1190528"/>
            <a:ext cx="3823448" cy="3629289"/>
            <a:chOff x="4172323" y="1190528"/>
            <a:chExt cx="3823448" cy="362928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E9AC0FC-70B0-48EA-8E92-73AD5017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2323" y="1190528"/>
              <a:ext cx="3823448" cy="362928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7701B5-2AA4-4AA0-A46A-32AB038373AA}"/>
                </a:ext>
              </a:extLst>
            </p:cNvPr>
            <p:cNvSpPr txBox="1"/>
            <p:nvPr/>
          </p:nvSpPr>
          <p:spPr>
            <a:xfrm>
              <a:off x="6253592" y="3089345"/>
              <a:ext cx="1248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이름 </a:t>
              </a:r>
              <a:r>
                <a:rPr lang="en-US" altLang="ko-KR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: </a:t>
              </a:r>
              <a:r>
                <a:rPr lang="ko-KR" altLang="en-US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관리자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F53666-8FA8-483C-86D8-317FF49A326F}"/>
                </a:ext>
              </a:extLst>
            </p:cNvPr>
            <p:cNvSpPr txBox="1"/>
            <p:nvPr/>
          </p:nvSpPr>
          <p:spPr>
            <a:xfrm>
              <a:off x="6253593" y="3423687"/>
              <a:ext cx="1248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구분 </a:t>
              </a:r>
              <a:r>
                <a:rPr lang="en-US" altLang="ko-KR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: Admin</a:t>
              </a:r>
              <a:endParaRPr lang="ko-KR" altLang="en-US" sz="1600" dirty="0">
                <a:latin typeface="210 옴니고딕 Cond 040" panose="02020603020101020101" pitchFamily="18" charset="-127"/>
                <a:ea typeface="210 옴니고딕 Cond 040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EE673E-9630-46A1-A6EA-02A456614883}"/>
              </a:ext>
            </a:extLst>
          </p:cNvPr>
          <p:cNvGrpSpPr/>
          <p:nvPr/>
        </p:nvGrpSpPr>
        <p:grpSpPr>
          <a:xfrm>
            <a:off x="127036" y="2700156"/>
            <a:ext cx="3823448" cy="3629289"/>
            <a:chOff x="127036" y="2700156"/>
            <a:chExt cx="3823448" cy="3629289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9D1BFF7-5A72-4564-9A67-27CF9730F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36" y="2700156"/>
              <a:ext cx="3823448" cy="362928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97CEC9-ED74-4754-B951-B4BF753B5576}"/>
                </a:ext>
              </a:extLst>
            </p:cNvPr>
            <p:cNvSpPr txBox="1"/>
            <p:nvPr/>
          </p:nvSpPr>
          <p:spPr>
            <a:xfrm>
              <a:off x="2208305" y="4598973"/>
              <a:ext cx="1248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이름 </a:t>
              </a:r>
              <a:r>
                <a:rPr lang="en-US" altLang="ko-KR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: </a:t>
              </a:r>
              <a:r>
                <a:rPr lang="ko-KR" altLang="en-US" sz="1600" dirty="0" err="1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김의사</a:t>
              </a:r>
              <a:endParaRPr lang="ko-KR" altLang="en-US" sz="1600" dirty="0">
                <a:latin typeface="210 옴니고딕 Cond 040" panose="02020603020101020101" pitchFamily="18" charset="-127"/>
                <a:ea typeface="210 옴니고딕 Cond 040" panose="0202060302010102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B8076B-E96F-48D1-A380-ADB5769F9575}"/>
                </a:ext>
              </a:extLst>
            </p:cNvPr>
            <p:cNvSpPr txBox="1"/>
            <p:nvPr/>
          </p:nvSpPr>
          <p:spPr>
            <a:xfrm>
              <a:off x="2208306" y="4933315"/>
              <a:ext cx="1603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구분 </a:t>
              </a:r>
              <a:r>
                <a:rPr lang="en-US" altLang="ko-KR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: Doctor</a:t>
              </a:r>
              <a:endParaRPr lang="ko-KR" altLang="en-US" sz="1600" dirty="0">
                <a:latin typeface="210 옴니고딕 Cond 040" panose="02020603020101020101" pitchFamily="18" charset="-127"/>
                <a:ea typeface="210 옴니고딕 Cond 040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157060-3E2C-4EF0-A35B-1A1CC0B9D6C0}"/>
                </a:ext>
              </a:extLst>
            </p:cNvPr>
            <p:cNvSpPr txBox="1"/>
            <p:nvPr/>
          </p:nvSpPr>
          <p:spPr>
            <a:xfrm>
              <a:off x="2208306" y="5262048"/>
              <a:ext cx="1603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입사 </a:t>
              </a:r>
              <a:r>
                <a:rPr lang="en-US" altLang="ko-KR" sz="14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: 2021.08.21</a:t>
              </a:r>
              <a:endParaRPr lang="ko-KR" altLang="en-US" sz="1600" dirty="0">
                <a:latin typeface="210 옴니고딕 Cond 040" panose="02020603020101020101" pitchFamily="18" charset="-127"/>
                <a:ea typeface="210 옴니고딕 Cond 040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AB2578A-1D83-4660-8373-2275467E2C1E}"/>
                </a:ext>
              </a:extLst>
            </p:cNvPr>
            <p:cNvSpPr/>
            <p:nvPr/>
          </p:nvSpPr>
          <p:spPr>
            <a:xfrm>
              <a:off x="579049" y="4491038"/>
              <a:ext cx="1460500" cy="15012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DAB4208-ADE7-4CB3-84F9-2AC290AA5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779" y="4561777"/>
              <a:ext cx="1709040" cy="140054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184610-88A8-4C97-8B67-5D6D02A4F965}"/>
              </a:ext>
            </a:extLst>
          </p:cNvPr>
          <p:cNvGrpSpPr/>
          <p:nvPr/>
        </p:nvGrpSpPr>
        <p:grpSpPr>
          <a:xfrm>
            <a:off x="8241516" y="2700156"/>
            <a:ext cx="3823448" cy="3629289"/>
            <a:chOff x="8241516" y="2700156"/>
            <a:chExt cx="3823448" cy="362928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5EFD6B8-6A2C-49B8-94F8-E53BE0258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1516" y="2700156"/>
              <a:ext cx="3823448" cy="362928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14E56A-3C41-449A-8ABE-EC56C408F2D9}"/>
                </a:ext>
              </a:extLst>
            </p:cNvPr>
            <p:cNvSpPr txBox="1"/>
            <p:nvPr/>
          </p:nvSpPr>
          <p:spPr>
            <a:xfrm>
              <a:off x="10322785" y="4598973"/>
              <a:ext cx="12487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이름 </a:t>
              </a:r>
              <a:r>
                <a:rPr lang="en-US" altLang="ko-KR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: </a:t>
              </a:r>
              <a:r>
                <a:rPr lang="ko-KR" altLang="en-US" sz="1600" dirty="0" err="1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최간호</a:t>
              </a:r>
              <a:endParaRPr lang="ko-KR" altLang="en-US" sz="1600" dirty="0">
                <a:latin typeface="210 옴니고딕 Cond 040" panose="02020603020101020101" pitchFamily="18" charset="-127"/>
                <a:ea typeface="210 옴니고딕 Cond 040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B89D7B-9488-4DF2-9DA0-6F6BE62DADBA}"/>
                </a:ext>
              </a:extLst>
            </p:cNvPr>
            <p:cNvSpPr txBox="1"/>
            <p:nvPr/>
          </p:nvSpPr>
          <p:spPr>
            <a:xfrm>
              <a:off x="10322786" y="4933315"/>
              <a:ext cx="1248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구분 </a:t>
              </a:r>
              <a:r>
                <a:rPr lang="en-US" altLang="ko-KR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: Nurse</a:t>
              </a:r>
              <a:endParaRPr lang="ko-KR" altLang="en-US" sz="1600" dirty="0">
                <a:latin typeface="210 옴니고딕 Cond 040" panose="02020603020101020101" pitchFamily="18" charset="-127"/>
                <a:ea typeface="210 옴니고딕 Cond 040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BD9B11D-CC96-4E97-AD7B-9C1AEF712E1B}"/>
                </a:ext>
              </a:extLst>
            </p:cNvPr>
            <p:cNvSpPr txBox="1"/>
            <p:nvPr/>
          </p:nvSpPr>
          <p:spPr>
            <a:xfrm>
              <a:off x="10322785" y="5262048"/>
              <a:ext cx="1603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입사 </a:t>
              </a:r>
              <a:r>
                <a:rPr lang="en-US" altLang="ko-KR" sz="1400" dirty="0">
                  <a:latin typeface="210 옴니고딕 Cond 040" panose="02020603020101020101" pitchFamily="18" charset="-127"/>
                  <a:ea typeface="210 옴니고딕 Cond 040" panose="02020603020101020101" pitchFamily="18" charset="-127"/>
                </a:rPr>
                <a:t>: 2021.08.30</a:t>
              </a:r>
              <a:endParaRPr lang="ko-KR" altLang="en-US" sz="1600" dirty="0">
                <a:latin typeface="210 옴니고딕 Cond 040" panose="02020603020101020101" pitchFamily="18" charset="-127"/>
                <a:ea typeface="210 옴니고딕 Cond 040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D169223-7359-47EE-9A66-9BBD185A7CB2}"/>
                </a:ext>
              </a:extLst>
            </p:cNvPr>
            <p:cNvSpPr/>
            <p:nvPr/>
          </p:nvSpPr>
          <p:spPr>
            <a:xfrm>
              <a:off x="8693529" y="4480626"/>
              <a:ext cx="1460500" cy="15012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FC67E1B-6B61-47CB-8C21-6C5AEF7FA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3769" y="4463596"/>
              <a:ext cx="1556144" cy="1556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4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운동경기, 스포츠이(가) 표시된 사진&#10;&#10;자동 생성된 설명">
            <a:extLst>
              <a:ext uri="{FF2B5EF4-FFF2-40B4-BE49-F238E27FC236}">
                <a16:creationId xmlns:a16="http://schemas.microsoft.com/office/drawing/2014/main" id="{7DA1ABA8-AE4E-4B26-9AB1-E54486EB6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0" b="93640" l="7540" r="96877">
                        <a14:foregroundMark x1="8848" y1="40860" x2="8848" y2="40860"/>
                        <a14:foregroundMark x1="8975" y1="28260" x2="8975" y2="28260"/>
                        <a14:foregroundMark x1="8707" y1="29000" x2="10142" y2="29380"/>
                        <a14:foregroundMark x1="7793" y1="28820" x2="8707" y2="28820"/>
                        <a14:foregroundMark x1="7540" y1="29560" x2="10269" y2="29000"/>
                        <a14:foregroundMark x1="22253" y1="57700" x2="22253" y2="86420"/>
                        <a14:foregroundMark x1="22253" y1="86420" x2="22253" y2="86420"/>
                        <a14:foregroundMark x1="11056" y1="58260" x2="25250" y2="65860"/>
                        <a14:foregroundMark x1="25250" y1="65860" x2="25250" y2="65860"/>
                        <a14:foregroundMark x1="28513" y1="60300" x2="20172" y2="84560"/>
                        <a14:foregroundMark x1="20172" y1="84560" x2="20172" y2="84560"/>
                        <a14:foregroundMark x1="10930" y1="58640" x2="14700" y2="85480"/>
                        <a14:foregroundMark x1="14700" y1="85480" x2="14700" y2="85480"/>
                        <a14:foregroundMark x1="24476" y1="60680" x2="21086" y2="88080"/>
                        <a14:foregroundMark x1="21086" y1="88080" x2="21086" y2="88080"/>
                        <a14:foregroundMark x1="28246" y1="59180" x2="28246" y2="83260"/>
                        <a14:foregroundMark x1="31242" y1="28640" x2="31115" y2="39740"/>
                        <a14:foregroundMark x1="31115" y1="39740" x2="31115" y2="39740"/>
                        <a14:foregroundMark x1="35926" y1="27340" x2="39443" y2="40300"/>
                        <a14:foregroundMark x1="39443" y1="40300" x2="39443" y2="40300"/>
                        <a14:foregroundMark x1="19525" y1="65860" x2="16782" y2="79740"/>
                        <a14:foregroundMark x1="16782" y1="79740" x2="16782" y2="79740"/>
                        <a14:foregroundMark x1="71881" y1="29740" x2="71360" y2="28080"/>
                        <a14:foregroundMark x1="67717" y1="22340" x2="75665" y2="15680"/>
                        <a14:foregroundMark x1="75665" y1="15680" x2="75665" y2="15680"/>
                        <a14:foregroundMark x1="48952" y1="91040" x2="52863" y2="92340"/>
                        <a14:foregroundMark x1="13138" y1="41420" x2="16782" y2="45860"/>
                        <a14:foregroundMark x1="82951" y1="93640" x2="82557" y2="91600"/>
                        <a14:foregroundMark x1="87903" y1="92160" x2="87776" y2="93640"/>
                        <a14:foregroundMark x1="83472" y1="14940" x2="78703" y2="16940"/>
                        <a14:foregroundMark x1="78703" y1="16940" x2="73442" y2="22340"/>
                        <a14:foregroundMark x1="74089" y1="22160" x2="72528" y2="29040"/>
                        <a14:foregroundMark x1="72528" y1="29040" x2="72795" y2="36040"/>
                        <a14:foregroundMark x1="82304" y1="43080" x2="89366" y2="38120"/>
                        <a14:foregroundMark x1="89366" y1="38120" x2="91841" y2="31680"/>
                        <a14:foregroundMark x1="91841" y1="31680" x2="92545" y2="23440"/>
                        <a14:foregroundMark x1="92545" y1="23440" x2="90561" y2="16740"/>
                        <a14:foregroundMark x1="90561" y1="16740" x2="86285" y2="13260"/>
                        <a14:foregroundMark x1="86285" y1="13260" x2="79435" y2="13080"/>
                        <a14:foregroundMark x1="27332" y1="78440" x2="24476" y2="79180"/>
                        <a14:foregroundMark x1="86341" y1="41600" x2="88423" y2="45680"/>
                        <a14:foregroundMark x1="93248" y1="20300" x2="93501" y2="31960"/>
                        <a14:foregroundMark x1="75004" y1="8440" x2="75791" y2="6960"/>
                        <a14:foregroundMark x1="96104" y1="17520" x2="95189" y2="21600"/>
                        <a14:foregroundMark x1="96891" y1="32900" x2="94809" y2="33640"/>
                        <a14:foregroundMark x1="85033" y1="6040" x2="86468" y2="73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867" y="279420"/>
            <a:ext cx="10306265" cy="724874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11" name="그림 10" descr="텍스트, 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E77C73E1-3DBB-42F2-B6C2-82E4A4D32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652" y="2658420"/>
            <a:ext cx="6077039" cy="3133927"/>
          </a:xfrm>
          <a:prstGeom prst="rect">
            <a:avLst/>
          </a:prstGeom>
        </p:spPr>
      </p:pic>
      <p:pic>
        <p:nvPicPr>
          <p:cNvPr id="10" name="그림 9" descr="텍스트, 운동경기, 스포츠이(가) 표시된 사진&#10;&#10;자동 생성된 설명">
            <a:extLst>
              <a:ext uri="{FF2B5EF4-FFF2-40B4-BE49-F238E27FC236}">
                <a16:creationId xmlns:a16="http://schemas.microsoft.com/office/drawing/2014/main" id="{7D057839-9402-4B86-AC39-84B8E672A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40" b="93640" l="7540" r="96877">
                        <a14:foregroundMark x1="8848" y1="40860" x2="8848" y2="40860"/>
                        <a14:foregroundMark x1="8975" y1="28260" x2="8975" y2="28260"/>
                        <a14:foregroundMark x1="8707" y1="29000" x2="10142" y2="29380"/>
                        <a14:foregroundMark x1="7793" y1="28820" x2="8707" y2="28820"/>
                        <a14:foregroundMark x1="7540" y1="29560" x2="10269" y2="29000"/>
                        <a14:foregroundMark x1="22253" y1="57700" x2="22253" y2="86420"/>
                        <a14:foregroundMark x1="22253" y1="86420" x2="22253" y2="86420"/>
                        <a14:foregroundMark x1="11056" y1="58260" x2="25250" y2="65860"/>
                        <a14:foregroundMark x1="25250" y1="65860" x2="25250" y2="65860"/>
                        <a14:foregroundMark x1="28513" y1="60300" x2="20172" y2="84560"/>
                        <a14:foregroundMark x1="20172" y1="84560" x2="20172" y2="84560"/>
                        <a14:foregroundMark x1="10930" y1="58640" x2="14700" y2="85480"/>
                        <a14:foregroundMark x1="14700" y1="85480" x2="14700" y2="85480"/>
                        <a14:foregroundMark x1="24476" y1="60680" x2="21086" y2="88080"/>
                        <a14:foregroundMark x1="21086" y1="88080" x2="21086" y2="88080"/>
                        <a14:foregroundMark x1="28246" y1="59180" x2="28246" y2="83260"/>
                        <a14:foregroundMark x1="31242" y1="28640" x2="31115" y2="39740"/>
                        <a14:foregroundMark x1="31115" y1="39740" x2="31115" y2="39740"/>
                        <a14:foregroundMark x1="35926" y1="27340" x2="38083" y2="35287"/>
                        <a14:foregroundMark x1="39443" y1="40300" x2="39443" y2="40300"/>
                        <a14:foregroundMark x1="19525" y1="65860" x2="16782" y2="79740"/>
                        <a14:foregroundMark x1="16782" y1="79740" x2="16782" y2="79740"/>
                        <a14:foregroundMark x1="71881" y1="29740" x2="71360" y2="28080"/>
                        <a14:foregroundMark x1="67717" y1="22340" x2="75665" y2="15680"/>
                        <a14:foregroundMark x1="75665" y1="15680" x2="75665" y2="15680"/>
                        <a14:foregroundMark x1="48952" y1="91040" x2="52863" y2="92340"/>
                        <a14:foregroundMark x1="13138" y1="41420" x2="16782" y2="45860"/>
                        <a14:foregroundMark x1="82951" y1="93640" x2="82557" y2="91600"/>
                        <a14:foregroundMark x1="87903" y1="92160" x2="87776" y2="93640"/>
                        <a14:foregroundMark x1="83472" y1="14940" x2="78703" y2="16940"/>
                        <a14:foregroundMark x1="78703" y1="16940" x2="73442" y2="22340"/>
                        <a14:foregroundMark x1="74089" y1="22160" x2="72528" y2="29040"/>
                        <a14:foregroundMark x1="72528" y1="29040" x2="72756" y2="35013"/>
                        <a14:foregroundMark x1="82304" y1="43080" x2="89366" y2="38120"/>
                        <a14:foregroundMark x1="89366" y1="38120" x2="91841" y2="31680"/>
                        <a14:foregroundMark x1="91841" y1="31680" x2="92545" y2="23440"/>
                        <a14:foregroundMark x1="92545" y1="23440" x2="90561" y2="16740"/>
                        <a14:foregroundMark x1="90561" y1="16740" x2="86285" y2="13260"/>
                        <a14:foregroundMark x1="86285" y1="13260" x2="79435" y2="13080"/>
                        <a14:foregroundMark x1="27332" y1="78440" x2="24476" y2="79180"/>
                        <a14:foregroundMark x1="86341" y1="41600" x2="88423" y2="45680"/>
                        <a14:foregroundMark x1="93248" y1="20300" x2="93501" y2="31960"/>
                        <a14:foregroundMark x1="75004" y1="8440" x2="75791" y2="6960"/>
                        <a14:foregroundMark x1="96104" y1="17520" x2="95189" y2="21600"/>
                        <a14:foregroundMark x1="96891" y1="32900" x2="94809" y2="33640"/>
                        <a14:foregroundMark x1="85033" y1="6040" x2="86468" y2="7340"/>
                        <a14:foregroundMark x1="26867" y1="86180" x2="26867" y2="86180"/>
                        <a14:foregroundMark x1="25292" y1="85160" x2="26009" y2="84760"/>
                        <a14:backgroundMark x1="45773" y1="34700" x2="45773" y2="34700"/>
                        <a14:backgroundMark x1="61542" y1="35880" x2="56421" y2="49460"/>
                        <a14:backgroundMark x1="56421" y1="49460" x2="56421" y2="49460"/>
                        <a14:backgroundMark x1="23365" y1="35880" x2="32775" y2="46700"/>
                        <a14:backgroundMark x1="32775" y1="46700" x2="32775" y2="46700"/>
                        <a14:backgroundMark x1="33732" y1="34300" x2="34154" y2="60280"/>
                        <a14:backgroundMark x1="38022" y1="35300" x2="38304" y2="37840"/>
                        <a14:backgroundMark x1="32775" y1="46700" x2="57111" y2="38440"/>
                        <a14:backgroundMark x1="57111" y1="38440" x2="57111" y2="38440"/>
                        <a14:backgroundMark x1="66521" y1="38240" x2="60079" y2="51220"/>
                        <a14:backgroundMark x1="60079" y1="51220" x2="60023" y2="58300"/>
                        <a14:backgroundMark x1="78140" y1="72660" x2="60430" y2="70900"/>
                        <a14:backgroundMark x1="60430" y1="70900" x2="49754" y2="71760"/>
                        <a14:backgroundMark x1="49754" y1="71760" x2="52933" y2="65580"/>
                        <a14:backgroundMark x1="52933" y1="65580" x2="48516" y2="49720"/>
                        <a14:backgroundMark x1="48516" y1="49720" x2="42284" y2="49460"/>
                        <a14:backgroundMark x1="42284" y1="49460" x2="50345" y2="45120"/>
                        <a14:backgroundMark x1="50345" y1="45120" x2="56703" y2="48160"/>
                        <a14:backgroundMark x1="56703" y1="48160" x2="63005" y2="61600"/>
                        <a14:backgroundMark x1="63005" y1="61600" x2="73934" y2="67040"/>
                        <a14:backgroundMark x1="73934" y1="67040" x2="77943" y2="72980"/>
                        <a14:backgroundMark x1="77943" y1="72980" x2="78000" y2="73640"/>
                        <a14:backgroundMark x1="31115" y1="53200" x2="36095" y2="69520"/>
                        <a14:backgroundMark x1="36095" y1="69520" x2="36095" y2="69520"/>
                        <a14:backgroundMark x1="37755" y1="34900" x2="48305" y2="37520"/>
                        <a14:backgroundMark x1="48305" y1="37520" x2="48544" y2="37460"/>
                        <a14:backgroundMark x1="38163" y1="38040" x2="41075" y2="39620"/>
                        <a14:backgroundMark x1="38163" y1="34120" x2="40343" y2="40920"/>
                        <a14:backgroundMark x1="40343" y1="40920" x2="38585" y2="36280"/>
                        <a14:backgroundMark x1="73850" y1="35300" x2="70122" y2="35300"/>
                        <a14:backgroundMark x1="38444" y1="36080" x2="38585" y2="37460"/>
                        <a14:backgroundMark x1="38444" y1="39020" x2="39133" y2="39620"/>
                        <a14:backgroundMark x1="38585" y1="39020" x2="38585" y2="39020"/>
                        <a14:backgroundMark x1="74553" y1="35300" x2="71782" y2="35480"/>
                        <a14:backgroundMark x1="71093" y1="36480" x2="72190" y2="35880"/>
                        <a14:backgroundMark x1="70122" y1="35480" x2="74553" y2="35480"/>
                        <a14:backgroundMark x1="38304" y1="34120" x2="37755" y2="35480"/>
                        <a14:backgroundMark x1="38163" y1="33920" x2="37882" y2="34900"/>
                        <a14:backgroundMark x1="73541" y1="48620" x2="68083" y2="53720"/>
                        <a14:backgroundMark x1="67084" y1="58620" x2="67084" y2="58620"/>
                        <a14:backgroundMark x1="38360" y1="55560" x2="36644" y2="71680"/>
                        <a14:backgroundMark x1="36644" y1="71680" x2="36644" y2="71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867" y="279420"/>
            <a:ext cx="10306265" cy="72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82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24" name="그림 23" descr="텍스트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5F3C6852-2301-425E-B14D-6613C0779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4" r="10792" b="9699"/>
          <a:stretch/>
        </p:blipFill>
        <p:spPr>
          <a:xfrm>
            <a:off x="431800" y="753035"/>
            <a:ext cx="11339287" cy="6104966"/>
          </a:xfrm>
          <a:prstGeom prst="rect">
            <a:avLst/>
          </a:prstGeom>
        </p:spPr>
      </p:pic>
      <p:pic>
        <p:nvPicPr>
          <p:cNvPr id="3" name="그림 2" descr="텍스트, 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F7C91AB8-45E4-4A37-9220-ACD291509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1291457"/>
            <a:ext cx="10223736" cy="52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3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24" name="그림 23" descr="텍스트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5F3C6852-2301-425E-B14D-6613C0779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4" r="10792" b="9699"/>
          <a:stretch/>
        </p:blipFill>
        <p:spPr>
          <a:xfrm>
            <a:off x="431800" y="753035"/>
            <a:ext cx="11339287" cy="61049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96D67D-DC35-4C42-B612-736A183F9C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3"/>
          <a:stretch/>
        </p:blipFill>
        <p:spPr>
          <a:xfrm>
            <a:off x="923908" y="1337810"/>
            <a:ext cx="10340992" cy="52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470" y="279400"/>
            <a:ext cx="6967220" cy="771525"/>
            <a:chOff x="2617470" y="279400"/>
            <a:chExt cx="6967220" cy="771525"/>
          </a:xfrm>
        </p:grpSpPr>
        <p:sp>
          <p:nvSpPr>
            <p:cNvPr id="80" name="직사각형 79"/>
            <p:cNvSpPr/>
            <p:nvPr/>
          </p:nvSpPr>
          <p:spPr>
            <a:xfrm>
              <a:off x="2617470" y="279400"/>
              <a:ext cx="6967220" cy="7715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617470" y="279400"/>
              <a:ext cx="932815" cy="771525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035" y="419100"/>
            <a:ext cx="1736090" cy="58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16" name="그림 15" descr="C:/Users/BIT/AppData/Roaming/PolarisOffice/ETemp/7228_20643144/ImageTmp/image5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467" t="17805" r="7484" b="17260"/>
          <a:stretch>
            <a:fillRect/>
          </a:stretch>
        </p:blipFill>
        <p:spPr>
          <a:xfrm>
            <a:off x="1670050" y="2395855"/>
            <a:ext cx="8852535" cy="4453890"/>
          </a:xfrm>
          <a:prstGeom prst="rect">
            <a:avLst/>
          </a:prstGeom>
          <a:noFill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5548E8-4EEE-4177-8848-A7D5E44B5F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575" y="4298950"/>
            <a:ext cx="916305" cy="916305"/>
          </a:xfrm>
          <a:prstGeom prst="rect">
            <a:avLst/>
          </a:prstGeom>
        </p:spPr>
      </p:pic>
      <p:pic>
        <p:nvPicPr>
          <p:cNvPr id="85" name="그림 1" descr="C:/Users/BIT/AppData/Roaming/PolarisOffice/ETemp/7228_20643144/fImage406873862341.gif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140"/>
          <a:stretch>
            <a:fillRect/>
          </a:stretch>
        </p:blipFill>
        <p:spPr>
          <a:xfrm>
            <a:off x="3712052" y="4383880"/>
            <a:ext cx="915828" cy="513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3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470" y="279400"/>
            <a:ext cx="6967220" cy="771525"/>
            <a:chOff x="2617470" y="279400"/>
            <a:chExt cx="6967220" cy="771525"/>
          </a:xfrm>
        </p:grpSpPr>
        <p:sp>
          <p:nvSpPr>
            <p:cNvPr id="80" name="직사각형 79"/>
            <p:cNvSpPr/>
            <p:nvPr/>
          </p:nvSpPr>
          <p:spPr>
            <a:xfrm>
              <a:off x="2617470" y="279400"/>
              <a:ext cx="6967220" cy="7715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617470" y="279400"/>
              <a:ext cx="932815" cy="771525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035" y="419100"/>
            <a:ext cx="1736090" cy="58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F3C6852-2301-425E-B14D-6613C0779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4" r="10792" b="9699"/>
          <a:stretch/>
        </p:blipFill>
        <p:spPr>
          <a:xfrm>
            <a:off x="431800" y="753110"/>
            <a:ext cx="11339195" cy="6104890"/>
          </a:xfrm>
          <a:prstGeom prst="rect">
            <a:avLst/>
          </a:prstGeom>
        </p:spPr>
      </p:pic>
      <p:pic>
        <p:nvPicPr>
          <p:cNvPr id="85" name="그림 2" descr="C:/Users/BIT/AppData/Roaming/PolarisOffice/ETemp/8408_16839608/fImage406873862341.gif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140"/>
          <a:stretch>
            <a:fillRect/>
          </a:stretch>
        </p:blipFill>
        <p:spPr>
          <a:xfrm>
            <a:off x="899160" y="1376045"/>
            <a:ext cx="10484485" cy="5226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576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17" name="그림 16" descr="텍스트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CCEB2E58-ECE2-47A6-A364-E432F3E9A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4" r="10792" b="9699"/>
          <a:stretch/>
        </p:blipFill>
        <p:spPr>
          <a:xfrm>
            <a:off x="403412" y="753035"/>
            <a:ext cx="11367675" cy="61049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FA884E-1F06-42CB-BC93-1EA703117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45" t="3265" r="4145" b="1297"/>
          <a:stretch/>
        </p:blipFill>
        <p:spPr>
          <a:xfrm>
            <a:off x="505973" y="1384900"/>
            <a:ext cx="10731074" cy="52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9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 latinLnBrk="0">
                <a:defRPr/>
              </a:pPr>
              <a:endPara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 latinLnBrk="0">
                <a:defRPr/>
              </a:pPr>
              <a:endParaRPr lang="ko-KR" altLang="en-US" sz="2800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41" name="십자형 140">
            <a:extLst>
              <a:ext uri="{FF2B5EF4-FFF2-40B4-BE49-F238E27FC236}">
                <a16:creationId xmlns:a16="http://schemas.microsoft.com/office/drawing/2014/main" id="{ACBAC98D-BB0A-49C5-83B6-2EFEA5F0CD49}"/>
              </a:ext>
            </a:extLst>
          </p:cNvPr>
          <p:cNvSpPr/>
          <p:nvPr/>
        </p:nvSpPr>
        <p:spPr>
          <a:xfrm>
            <a:off x="2829983" y="411708"/>
            <a:ext cx="506909" cy="506909"/>
          </a:xfrm>
          <a:prstGeom prst="plus">
            <a:avLst>
              <a:gd name="adj" fmla="val 352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229C4D-B772-45FE-A112-CDCE6567B069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목차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28C651-3D22-4814-83D2-ED8C13E5C2DE}"/>
              </a:ext>
            </a:extLst>
          </p:cNvPr>
          <p:cNvGrpSpPr/>
          <p:nvPr/>
        </p:nvGrpSpPr>
        <p:grpSpPr>
          <a:xfrm>
            <a:off x="1066916" y="2461515"/>
            <a:ext cx="10058169" cy="3055699"/>
            <a:chOff x="1066916" y="2461515"/>
            <a:chExt cx="10058169" cy="305569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BDFFB36-B5DD-49C4-92F3-B8140ACA95BA}"/>
                </a:ext>
              </a:extLst>
            </p:cNvPr>
            <p:cNvGrpSpPr/>
            <p:nvPr/>
          </p:nvGrpSpPr>
          <p:grpSpPr>
            <a:xfrm>
              <a:off x="1066916" y="2461515"/>
              <a:ext cx="10058169" cy="3055699"/>
              <a:chOff x="1618866" y="2551911"/>
              <a:chExt cx="8569274" cy="2603370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4C332175-2A42-49D2-9702-901161A717E3}"/>
                  </a:ext>
                </a:extLst>
              </p:cNvPr>
              <p:cNvGrpSpPr/>
              <p:nvPr/>
            </p:nvGrpSpPr>
            <p:grpSpPr>
              <a:xfrm flipV="1">
                <a:off x="8274280" y="3993073"/>
                <a:ext cx="1909476" cy="196144"/>
                <a:chOff x="4241181" y="3596498"/>
                <a:chExt cx="1478102" cy="151833"/>
              </a:xfrm>
            </p:grpSpPr>
            <p:sp>
              <p:nvSpPr>
                <p:cNvPr id="121" name="사다리꼴 120">
                  <a:extLst>
                    <a:ext uri="{FF2B5EF4-FFF2-40B4-BE49-F238E27FC236}">
                      <a16:creationId xmlns:a16="http://schemas.microsoft.com/office/drawing/2014/main" id="{40EE3378-3B94-4CA0-8423-3A7E28D19FFF}"/>
                    </a:ext>
                  </a:extLst>
                </p:cNvPr>
                <p:cNvSpPr/>
                <p:nvPr/>
              </p:nvSpPr>
              <p:spPr>
                <a:xfrm rot="12600000">
                  <a:off x="4884784" y="3596498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사다리꼴 121">
                  <a:extLst>
                    <a:ext uri="{FF2B5EF4-FFF2-40B4-BE49-F238E27FC236}">
                      <a16:creationId xmlns:a16="http://schemas.microsoft.com/office/drawing/2014/main" id="{D147D6C1-DC85-4B98-B442-A4E0DA9E668B}"/>
                    </a:ext>
                  </a:extLst>
                </p:cNvPr>
                <p:cNvSpPr/>
                <p:nvPr/>
              </p:nvSpPr>
              <p:spPr>
                <a:xfrm rot="19800000" flipV="1">
                  <a:off x="4241181" y="359649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70CC8EC-F58D-45AA-B89E-0D08A5162F40}"/>
                  </a:ext>
                </a:extLst>
              </p:cNvPr>
              <p:cNvGrpSpPr/>
              <p:nvPr/>
            </p:nvGrpSpPr>
            <p:grpSpPr>
              <a:xfrm flipV="1">
                <a:off x="4953300" y="4003155"/>
                <a:ext cx="1909476" cy="196144"/>
                <a:chOff x="4241181" y="3596498"/>
                <a:chExt cx="1478102" cy="151833"/>
              </a:xfrm>
            </p:grpSpPr>
            <p:sp>
              <p:nvSpPr>
                <p:cNvPr id="119" name="사다리꼴 118">
                  <a:extLst>
                    <a:ext uri="{FF2B5EF4-FFF2-40B4-BE49-F238E27FC236}">
                      <a16:creationId xmlns:a16="http://schemas.microsoft.com/office/drawing/2014/main" id="{96E334C0-B698-4C1A-9F91-48C6FC462790}"/>
                    </a:ext>
                  </a:extLst>
                </p:cNvPr>
                <p:cNvSpPr/>
                <p:nvPr/>
              </p:nvSpPr>
              <p:spPr>
                <a:xfrm rot="12600000">
                  <a:off x="4884784" y="3596498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사다리꼴 119">
                  <a:extLst>
                    <a:ext uri="{FF2B5EF4-FFF2-40B4-BE49-F238E27FC236}">
                      <a16:creationId xmlns:a16="http://schemas.microsoft.com/office/drawing/2014/main" id="{68E8BBE5-B877-4971-B5AC-68EFF97FCED2}"/>
                    </a:ext>
                  </a:extLst>
                </p:cNvPr>
                <p:cNvSpPr/>
                <p:nvPr/>
              </p:nvSpPr>
              <p:spPr>
                <a:xfrm rot="19800000" flipV="1">
                  <a:off x="4241181" y="359649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6" name="사다리꼴 85">
                <a:extLst>
                  <a:ext uri="{FF2B5EF4-FFF2-40B4-BE49-F238E27FC236}">
                    <a16:creationId xmlns:a16="http://schemas.microsoft.com/office/drawing/2014/main" id="{4C810436-164E-4CB1-B293-235BD9205D75}"/>
                  </a:ext>
                </a:extLst>
              </p:cNvPr>
              <p:cNvSpPr/>
              <p:nvPr/>
            </p:nvSpPr>
            <p:spPr>
              <a:xfrm rot="12600000">
                <a:off x="4112580" y="3505285"/>
                <a:ext cx="1078042" cy="196143"/>
              </a:xfrm>
              <a:prstGeom prst="trapezoid">
                <a:avLst>
                  <a:gd name="adj" fmla="val 57303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사다리꼴 86">
                <a:extLst>
                  <a:ext uri="{FF2B5EF4-FFF2-40B4-BE49-F238E27FC236}">
                    <a16:creationId xmlns:a16="http://schemas.microsoft.com/office/drawing/2014/main" id="{02B9A93F-D4AD-4FD6-AEF4-FB588DB29D3F}"/>
                  </a:ext>
                </a:extLst>
              </p:cNvPr>
              <p:cNvSpPr/>
              <p:nvPr/>
            </p:nvSpPr>
            <p:spPr>
              <a:xfrm rot="19800000" flipV="1">
                <a:off x="3281145" y="3505287"/>
                <a:ext cx="1078042" cy="196143"/>
              </a:xfrm>
              <a:prstGeom prst="trapezoid">
                <a:avLst>
                  <a:gd name="adj" fmla="val 57303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사다리꼴 87">
                <a:extLst>
                  <a:ext uri="{FF2B5EF4-FFF2-40B4-BE49-F238E27FC236}">
                    <a16:creationId xmlns:a16="http://schemas.microsoft.com/office/drawing/2014/main" id="{534104F9-4321-470B-A29C-8D3193C9F34F}"/>
                  </a:ext>
                </a:extLst>
              </p:cNvPr>
              <p:cNvSpPr/>
              <p:nvPr/>
            </p:nvSpPr>
            <p:spPr>
              <a:xfrm rot="19800000">
                <a:off x="2446348" y="3996629"/>
                <a:ext cx="1078042" cy="196143"/>
              </a:xfrm>
              <a:prstGeom prst="trapezoid">
                <a:avLst>
                  <a:gd name="adj" fmla="val 57303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사다리꼴 88">
                <a:extLst>
                  <a:ext uri="{FF2B5EF4-FFF2-40B4-BE49-F238E27FC236}">
                    <a16:creationId xmlns:a16="http://schemas.microsoft.com/office/drawing/2014/main" id="{C1647DE8-0C57-4D52-80C5-BF6F020A266C}"/>
                  </a:ext>
                </a:extLst>
              </p:cNvPr>
              <p:cNvSpPr/>
              <p:nvPr/>
            </p:nvSpPr>
            <p:spPr>
              <a:xfrm rot="5400000">
                <a:off x="2860728" y="4237253"/>
                <a:ext cx="1078042" cy="196143"/>
              </a:xfrm>
              <a:prstGeom prst="trapezoid">
                <a:avLst>
                  <a:gd name="adj" fmla="val 57303"/>
                </a:avLst>
              </a:prstGeom>
              <a:solidFill>
                <a:srgbClr val="2ED3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사다리꼴 89">
                <a:extLst>
                  <a:ext uri="{FF2B5EF4-FFF2-40B4-BE49-F238E27FC236}">
                    <a16:creationId xmlns:a16="http://schemas.microsoft.com/office/drawing/2014/main" id="{7E51AF44-A5A5-43D6-B552-ACF533576B53}"/>
                  </a:ext>
                </a:extLst>
              </p:cNvPr>
              <p:cNvSpPr/>
              <p:nvPr/>
            </p:nvSpPr>
            <p:spPr>
              <a:xfrm rot="1800000">
                <a:off x="3278497" y="4959136"/>
                <a:ext cx="1078042" cy="196143"/>
              </a:xfrm>
              <a:prstGeom prst="trapezoid">
                <a:avLst>
                  <a:gd name="adj" fmla="val 57303"/>
                </a:avLst>
              </a:prstGeom>
              <a:solidFill>
                <a:srgbClr val="2ED3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사다리꼴 90">
                <a:extLst>
                  <a:ext uri="{FF2B5EF4-FFF2-40B4-BE49-F238E27FC236}">
                    <a16:creationId xmlns:a16="http://schemas.microsoft.com/office/drawing/2014/main" id="{DB151BF1-F55B-4581-A1E3-0D7E9CBAA5F3}"/>
                  </a:ext>
                </a:extLst>
              </p:cNvPr>
              <p:cNvSpPr/>
              <p:nvPr/>
            </p:nvSpPr>
            <p:spPr>
              <a:xfrm rot="19800000">
                <a:off x="4110647" y="4959138"/>
                <a:ext cx="1078042" cy="196143"/>
              </a:xfrm>
              <a:prstGeom prst="trapezoid">
                <a:avLst>
                  <a:gd name="adj" fmla="val 57303"/>
                </a:avLst>
              </a:prstGeom>
              <a:solidFill>
                <a:srgbClr val="2ED3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사다리꼴 91">
                <a:extLst>
                  <a:ext uri="{FF2B5EF4-FFF2-40B4-BE49-F238E27FC236}">
                    <a16:creationId xmlns:a16="http://schemas.microsoft.com/office/drawing/2014/main" id="{6B0AF985-3C94-40B1-BDFF-DB4499B1E393}"/>
                  </a:ext>
                </a:extLst>
              </p:cNvPr>
              <p:cNvSpPr/>
              <p:nvPr/>
            </p:nvSpPr>
            <p:spPr>
              <a:xfrm rot="16200000">
                <a:off x="4528416" y="4237253"/>
                <a:ext cx="1078042" cy="196143"/>
              </a:xfrm>
              <a:prstGeom prst="trapezoid">
                <a:avLst>
                  <a:gd name="adj" fmla="val 57303"/>
                </a:avLst>
              </a:prstGeom>
              <a:solidFill>
                <a:srgbClr val="2ED3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957BC633-D984-4C44-814E-1C7F8254DADE}"/>
                  </a:ext>
                </a:extLst>
              </p:cNvPr>
              <p:cNvGrpSpPr/>
              <p:nvPr/>
            </p:nvGrpSpPr>
            <p:grpSpPr>
              <a:xfrm>
                <a:off x="6623653" y="3520109"/>
                <a:ext cx="1909476" cy="196144"/>
                <a:chOff x="4241181" y="3596498"/>
                <a:chExt cx="1478102" cy="151833"/>
              </a:xfrm>
            </p:grpSpPr>
            <p:sp>
              <p:nvSpPr>
                <p:cNvPr id="117" name="사다리꼴 116">
                  <a:extLst>
                    <a:ext uri="{FF2B5EF4-FFF2-40B4-BE49-F238E27FC236}">
                      <a16:creationId xmlns:a16="http://schemas.microsoft.com/office/drawing/2014/main" id="{9478A556-DC70-47C5-8818-2DEFC5791F33}"/>
                    </a:ext>
                  </a:extLst>
                </p:cNvPr>
                <p:cNvSpPr/>
                <p:nvPr/>
              </p:nvSpPr>
              <p:spPr>
                <a:xfrm rot="12600000">
                  <a:off x="4884784" y="3596498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사다리꼴 117">
                  <a:extLst>
                    <a:ext uri="{FF2B5EF4-FFF2-40B4-BE49-F238E27FC236}">
                      <a16:creationId xmlns:a16="http://schemas.microsoft.com/office/drawing/2014/main" id="{A2B23DC0-A8EE-4A88-AFC2-4DAF75A078C4}"/>
                    </a:ext>
                  </a:extLst>
                </p:cNvPr>
                <p:cNvSpPr/>
                <p:nvPr/>
              </p:nvSpPr>
              <p:spPr>
                <a:xfrm rot="19800000" flipV="1">
                  <a:off x="4241181" y="359649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577C7B8A-6536-4014-A0CE-D17138C0A054}"/>
                  </a:ext>
                </a:extLst>
              </p:cNvPr>
              <p:cNvGrpSpPr/>
              <p:nvPr/>
            </p:nvGrpSpPr>
            <p:grpSpPr>
              <a:xfrm flipV="1">
                <a:off x="4946684" y="2554898"/>
                <a:ext cx="1910192" cy="1358978"/>
                <a:chOff x="2578586" y="4360435"/>
                <a:chExt cx="1478656" cy="1051968"/>
              </a:xfrm>
            </p:grpSpPr>
            <p:sp>
              <p:nvSpPr>
                <p:cNvPr id="113" name="사다리꼴 112">
                  <a:extLst>
                    <a:ext uri="{FF2B5EF4-FFF2-40B4-BE49-F238E27FC236}">
                      <a16:creationId xmlns:a16="http://schemas.microsoft.com/office/drawing/2014/main" id="{0D1AFBC4-4AC9-4A04-A114-BFC89A4FADF8}"/>
                    </a:ext>
                  </a:extLst>
                </p:cNvPr>
                <p:cNvSpPr/>
                <p:nvPr/>
              </p:nvSpPr>
              <p:spPr>
                <a:xfrm rot="5400000">
                  <a:off x="2255196" y="470176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사다리꼴 113">
                  <a:extLst>
                    <a:ext uri="{FF2B5EF4-FFF2-40B4-BE49-F238E27FC236}">
                      <a16:creationId xmlns:a16="http://schemas.microsoft.com/office/drawing/2014/main" id="{D267514E-DE51-4A15-88FA-9E678C52980B}"/>
                    </a:ext>
                  </a:extLst>
                </p:cNvPr>
                <p:cNvSpPr/>
                <p:nvPr/>
              </p:nvSpPr>
              <p:spPr>
                <a:xfrm rot="1800000">
                  <a:off x="2578586" y="5260570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사다리꼴 114">
                  <a:extLst>
                    <a:ext uri="{FF2B5EF4-FFF2-40B4-BE49-F238E27FC236}">
                      <a16:creationId xmlns:a16="http://schemas.microsoft.com/office/drawing/2014/main" id="{67069226-A6B6-4343-90D8-5B526FFD310D}"/>
                    </a:ext>
                  </a:extLst>
                </p:cNvPr>
                <p:cNvSpPr/>
                <p:nvPr/>
              </p:nvSpPr>
              <p:spPr>
                <a:xfrm rot="19800000">
                  <a:off x="3222743" y="5260571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사다리꼴 115">
                  <a:extLst>
                    <a:ext uri="{FF2B5EF4-FFF2-40B4-BE49-F238E27FC236}">
                      <a16:creationId xmlns:a16="http://schemas.microsoft.com/office/drawing/2014/main" id="{33587984-01DA-496A-AC18-67B69787AE8E}"/>
                    </a:ext>
                  </a:extLst>
                </p:cNvPr>
                <p:cNvSpPr/>
                <p:nvPr/>
              </p:nvSpPr>
              <p:spPr>
                <a:xfrm rot="16200000">
                  <a:off x="3546133" y="470176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4484D2AE-1A09-4DED-B851-D01CEBF96C10}"/>
                  </a:ext>
                </a:extLst>
              </p:cNvPr>
              <p:cNvGrpSpPr/>
              <p:nvPr/>
            </p:nvGrpSpPr>
            <p:grpSpPr>
              <a:xfrm>
                <a:off x="6614799" y="3795600"/>
                <a:ext cx="1904801" cy="1358914"/>
                <a:chOff x="2576853" y="4352748"/>
                <a:chExt cx="1474483" cy="1051919"/>
              </a:xfrm>
            </p:grpSpPr>
            <p:sp>
              <p:nvSpPr>
                <p:cNvPr id="109" name="사다리꼴 108">
                  <a:extLst>
                    <a:ext uri="{FF2B5EF4-FFF2-40B4-BE49-F238E27FC236}">
                      <a16:creationId xmlns:a16="http://schemas.microsoft.com/office/drawing/2014/main" id="{7B680DED-2CD0-44BB-B8FA-E0A1C45C3EA5}"/>
                    </a:ext>
                  </a:extLst>
                </p:cNvPr>
                <p:cNvSpPr/>
                <p:nvPr/>
              </p:nvSpPr>
              <p:spPr>
                <a:xfrm rot="5400000">
                  <a:off x="2257213" y="4694082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사다리꼴 109">
                  <a:extLst>
                    <a:ext uri="{FF2B5EF4-FFF2-40B4-BE49-F238E27FC236}">
                      <a16:creationId xmlns:a16="http://schemas.microsoft.com/office/drawing/2014/main" id="{33E29A7B-A3C6-4C46-9D0D-31A2E4FB2DC9}"/>
                    </a:ext>
                  </a:extLst>
                </p:cNvPr>
                <p:cNvSpPr/>
                <p:nvPr/>
              </p:nvSpPr>
              <p:spPr>
                <a:xfrm rot="1800000">
                  <a:off x="2576853" y="5252835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사다리꼴 110">
                  <a:extLst>
                    <a:ext uri="{FF2B5EF4-FFF2-40B4-BE49-F238E27FC236}">
                      <a16:creationId xmlns:a16="http://schemas.microsoft.com/office/drawing/2014/main" id="{D1D13F0E-C2E0-4AF3-AA52-14C9070D2718}"/>
                    </a:ext>
                  </a:extLst>
                </p:cNvPr>
                <p:cNvSpPr/>
                <p:nvPr/>
              </p:nvSpPr>
              <p:spPr>
                <a:xfrm rot="19800000">
                  <a:off x="3216837" y="525259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사다리꼴 111">
                  <a:extLst>
                    <a:ext uri="{FF2B5EF4-FFF2-40B4-BE49-F238E27FC236}">
                      <a16:creationId xmlns:a16="http://schemas.microsoft.com/office/drawing/2014/main" id="{3BE32F66-65C9-4030-A136-B02A45BEFDF5}"/>
                    </a:ext>
                  </a:extLst>
                </p:cNvPr>
                <p:cNvSpPr/>
                <p:nvPr/>
              </p:nvSpPr>
              <p:spPr>
                <a:xfrm rot="16200000">
                  <a:off x="3542098" y="4697735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E42EAF60-CC32-4BE3-ADA4-362EE78E9643}"/>
                  </a:ext>
                </a:extLst>
              </p:cNvPr>
              <p:cNvGrpSpPr/>
              <p:nvPr/>
            </p:nvGrpSpPr>
            <p:grpSpPr>
              <a:xfrm flipV="1">
                <a:off x="8277948" y="2557486"/>
                <a:ext cx="1910192" cy="1358978"/>
                <a:chOff x="2578586" y="4360435"/>
                <a:chExt cx="1478656" cy="1051968"/>
              </a:xfrm>
            </p:grpSpPr>
            <p:sp>
              <p:nvSpPr>
                <p:cNvPr id="105" name="사다리꼴 104">
                  <a:extLst>
                    <a:ext uri="{FF2B5EF4-FFF2-40B4-BE49-F238E27FC236}">
                      <a16:creationId xmlns:a16="http://schemas.microsoft.com/office/drawing/2014/main" id="{53311861-2B0B-4263-86E5-A252B8AD0639}"/>
                    </a:ext>
                  </a:extLst>
                </p:cNvPr>
                <p:cNvSpPr/>
                <p:nvPr/>
              </p:nvSpPr>
              <p:spPr>
                <a:xfrm rot="5400000">
                  <a:off x="2255196" y="470176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사다리꼴 105">
                  <a:extLst>
                    <a:ext uri="{FF2B5EF4-FFF2-40B4-BE49-F238E27FC236}">
                      <a16:creationId xmlns:a16="http://schemas.microsoft.com/office/drawing/2014/main" id="{FED513E1-5B12-4C65-8464-B60E00D16794}"/>
                    </a:ext>
                  </a:extLst>
                </p:cNvPr>
                <p:cNvSpPr/>
                <p:nvPr/>
              </p:nvSpPr>
              <p:spPr>
                <a:xfrm rot="1800000">
                  <a:off x="2578586" y="5260570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사다리꼴 106">
                  <a:extLst>
                    <a:ext uri="{FF2B5EF4-FFF2-40B4-BE49-F238E27FC236}">
                      <a16:creationId xmlns:a16="http://schemas.microsoft.com/office/drawing/2014/main" id="{3A90A4C4-BA5A-4BF3-AAFC-534668CE4996}"/>
                    </a:ext>
                  </a:extLst>
                </p:cNvPr>
                <p:cNvSpPr/>
                <p:nvPr/>
              </p:nvSpPr>
              <p:spPr>
                <a:xfrm rot="19800000">
                  <a:off x="3222743" y="5260571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사다리꼴 107">
                  <a:extLst>
                    <a:ext uri="{FF2B5EF4-FFF2-40B4-BE49-F238E27FC236}">
                      <a16:creationId xmlns:a16="http://schemas.microsoft.com/office/drawing/2014/main" id="{7074039E-80DA-4C72-936A-8278FF0EB4E3}"/>
                    </a:ext>
                  </a:extLst>
                </p:cNvPr>
                <p:cNvSpPr/>
                <p:nvPr/>
              </p:nvSpPr>
              <p:spPr>
                <a:xfrm rot="16200000">
                  <a:off x="3546133" y="470176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B2B3A865-212E-4AC8-864D-66BB4DF9E2BF}"/>
                  </a:ext>
                </a:extLst>
              </p:cNvPr>
              <p:cNvGrpSpPr/>
              <p:nvPr/>
            </p:nvGrpSpPr>
            <p:grpSpPr>
              <a:xfrm flipH="1">
                <a:off x="1618866" y="2551911"/>
                <a:ext cx="1910192" cy="1631731"/>
                <a:chOff x="1903371" y="557323"/>
                <a:chExt cx="1910192" cy="1631731"/>
              </a:xfrm>
            </p:grpSpPr>
            <p:sp>
              <p:nvSpPr>
                <p:cNvPr id="99" name="사다리꼴 98">
                  <a:extLst>
                    <a:ext uri="{FF2B5EF4-FFF2-40B4-BE49-F238E27FC236}">
                      <a16:creationId xmlns:a16="http://schemas.microsoft.com/office/drawing/2014/main" id="{4B944E6A-B4E2-47FD-999B-25C160145764}"/>
                    </a:ext>
                  </a:extLst>
                </p:cNvPr>
                <p:cNvSpPr/>
                <p:nvPr/>
              </p:nvSpPr>
              <p:spPr>
                <a:xfrm rot="9000000" flipV="1">
                  <a:off x="2731137" y="1992911"/>
                  <a:ext cx="1078042" cy="196143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ED3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39B594A5-12CF-42E6-9DC5-91DCB805E8D6}"/>
                    </a:ext>
                  </a:extLst>
                </p:cNvPr>
                <p:cNvGrpSpPr/>
                <p:nvPr/>
              </p:nvGrpSpPr>
              <p:grpSpPr>
                <a:xfrm flipV="1">
                  <a:off x="1903371" y="557323"/>
                  <a:ext cx="1910192" cy="1358978"/>
                  <a:chOff x="2578586" y="4360435"/>
                  <a:chExt cx="1478656" cy="1051968"/>
                </a:xfrm>
              </p:grpSpPr>
              <p:sp>
                <p:nvSpPr>
                  <p:cNvPr id="101" name="사다리꼴 100">
                    <a:extLst>
                      <a:ext uri="{FF2B5EF4-FFF2-40B4-BE49-F238E27FC236}">
                        <a16:creationId xmlns:a16="http://schemas.microsoft.com/office/drawing/2014/main" id="{E51791F7-A332-4A68-BB96-8686D985D3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55196" y="4701769"/>
                    <a:ext cx="834499" cy="151832"/>
                  </a:xfrm>
                  <a:prstGeom prst="trapezoid">
                    <a:avLst>
                      <a:gd name="adj" fmla="val 57303"/>
                    </a:avLst>
                  </a:prstGeom>
                  <a:solidFill>
                    <a:srgbClr val="2ED3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2" name="사다리꼴 101">
                    <a:extLst>
                      <a:ext uri="{FF2B5EF4-FFF2-40B4-BE49-F238E27FC236}">
                        <a16:creationId xmlns:a16="http://schemas.microsoft.com/office/drawing/2014/main" id="{7A591999-C8A1-4CE7-A2BC-6C5EB3B6DCC7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578586" y="5260570"/>
                    <a:ext cx="834499" cy="151832"/>
                  </a:xfrm>
                  <a:prstGeom prst="trapezoid">
                    <a:avLst>
                      <a:gd name="adj" fmla="val 57303"/>
                    </a:avLst>
                  </a:prstGeom>
                  <a:solidFill>
                    <a:srgbClr val="2ED3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3" name="사다리꼴 102">
                    <a:extLst>
                      <a:ext uri="{FF2B5EF4-FFF2-40B4-BE49-F238E27FC236}">
                        <a16:creationId xmlns:a16="http://schemas.microsoft.com/office/drawing/2014/main" id="{EEB389BB-9EE5-4D17-872A-26F713BFFD25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3222743" y="5260571"/>
                    <a:ext cx="834499" cy="151832"/>
                  </a:xfrm>
                  <a:prstGeom prst="trapezoid">
                    <a:avLst>
                      <a:gd name="adj" fmla="val 57303"/>
                    </a:avLst>
                  </a:prstGeom>
                  <a:solidFill>
                    <a:srgbClr val="2ED3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4" name="사다리꼴 103">
                    <a:extLst>
                      <a:ext uri="{FF2B5EF4-FFF2-40B4-BE49-F238E27FC236}">
                        <a16:creationId xmlns:a16="http://schemas.microsoft.com/office/drawing/2014/main" id="{EA5AB82F-5BAF-4092-BAB7-CD89AEA2158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546133" y="4701769"/>
                    <a:ext cx="834499" cy="151832"/>
                  </a:xfrm>
                  <a:prstGeom prst="trapezoid">
                    <a:avLst>
                      <a:gd name="adj" fmla="val 57303"/>
                    </a:avLst>
                  </a:prstGeom>
                  <a:solidFill>
                    <a:srgbClr val="2ED3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98" name="평행 사변형 97">
                <a:extLst>
                  <a:ext uri="{FF2B5EF4-FFF2-40B4-BE49-F238E27FC236}">
                    <a16:creationId xmlns:a16="http://schemas.microsoft.com/office/drawing/2014/main" id="{E19E95EF-2B8F-4D40-9AFD-F4E62ADAAE38}"/>
                  </a:ext>
                </a:extLst>
              </p:cNvPr>
              <p:cNvSpPr/>
              <p:nvPr/>
            </p:nvSpPr>
            <p:spPr>
              <a:xfrm rot="5400000" flipH="1">
                <a:off x="3234924" y="3737321"/>
                <a:ext cx="342744" cy="209240"/>
              </a:xfrm>
              <a:prstGeom prst="parallelogram">
                <a:avLst>
                  <a:gd name="adj" fmla="val 59404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3B35149-6111-4073-B479-F03C1539030A}"/>
                </a:ext>
              </a:extLst>
            </p:cNvPr>
            <p:cNvGrpSpPr/>
            <p:nvPr/>
          </p:nvGrpSpPr>
          <p:grpSpPr>
            <a:xfrm>
              <a:off x="9469218" y="2904518"/>
              <a:ext cx="1059556" cy="1129056"/>
              <a:chOff x="9469218" y="2904518"/>
              <a:chExt cx="1059556" cy="1129056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3A2C27A1-FF26-401C-B26D-65B485420BDE}"/>
                  </a:ext>
                </a:extLst>
              </p:cNvPr>
              <p:cNvSpPr/>
              <p:nvPr/>
            </p:nvSpPr>
            <p:spPr>
              <a:xfrm>
                <a:off x="9469218" y="3602687"/>
                <a:ext cx="10595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팀원소개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C57FE07-8226-459B-9FC8-7861EF9D5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0025" y="2904518"/>
                <a:ext cx="900000" cy="660940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DBA49CE-9D71-4508-8AAC-21C622E13F8F}"/>
                </a:ext>
              </a:extLst>
            </p:cNvPr>
            <p:cNvGrpSpPr/>
            <p:nvPr/>
          </p:nvGrpSpPr>
          <p:grpSpPr>
            <a:xfrm>
              <a:off x="1611640" y="2885164"/>
              <a:ext cx="1003736" cy="1148494"/>
              <a:chOff x="1611640" y="2885164"/>
              <a:chExt cx="1003736" cy="1148494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8230033D-976C-4646-8789-688AE4C0104A}"/>
                  </a:ext>
                </a:extLst>
              </p:cNvPr>
              <p:cNvSpPr/>
              <p:nvPr/>
            </p:nvSpPr>
            <p:spPr>
              <a:xfrm>
                <a:off x="1611640" y="3602771"/>
                <a:ext cx="100373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기획의도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95CCD05-7636-42F7-BE48-F058F2846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1064" y="2885164"/>
                <a:ext cx="756000" cy="753048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9D5B86-26B6-4093-B4DF-C7CD0F66A40E}"/>
                </a:ext>
              </a:extLst>
            </p:cNvPr>
            <p:cNvGrpSpPr/>
            <p:nvPr/>
          </p:nvGrpSpPr>
          <p:grpSpPr>
            <a:xfrm>
              <a:off x="5613543" y="2949379"/>
              <a:ext cx="979756" cy="1112165"/>
              <a:chOff x="5613543" y="2949379"/>
              <a:chExt cx="979756" cy="1112165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E3FB1CEF-6EF3-4D19-B72E-3AE4521E5910}"/>
                  </a:ext>
                </a:extLst>
              </p:cNvPr>
              <p:cNvSpPr/>
              <p:nvPr/>
            </p:nvSpPr>
            <p:spPr>
              <a:xfrm>
                <a:off x="5613543" y="3630657"/>
                <a:ext cx="9797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주요기능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F1365A6-2549-4260-A4E3-20BB14941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2877" y="2949379"/>
                <a:ext cx="763667" cy="763667"/>
              </a:xfrm>
              <a:prstGeom prst="rect">
                <a:avLst/>
              </a:prstGeom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EF0813C-AF4C-4CC1-93A8-1202C9EB53B7}"/>
                </a:ext>
              </a:extLst>
            </p:cNvPr>
            <p:cNvGrpSpPr/>
            <p:nvPr/>
          </p:nvGrpSpPr>
          <p:grpSpPr>
            <a:xfrm>
              <a:off x="3658047" y="4008373"/>
              <a:ext cx="979756" cy="1156229"/>
              <a:chOff x="3658047" y="4008373"/>
              <a:chExt cx="979756" cy="1156229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B0EE9964-F51E-4E99-9A16-58495DA81252}"/>
                  </a:ext>
                </a:extLst>
              </p:cNvPr>
              <p:cNvSpPr/>
              <p:nvPr/>
            </p:nvSpPr>
            <p:spPr>
              <a:xfrm>
                <a:off x="3658047" y="4733715"/>
                <a:ext cx="9797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개발환경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0A5B5A2-4400-491F-AF78-07CF9A4F2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92206" y="4008373"/>
                <a:ext cx="744877" cy="744877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A5E6C20-3081-4D6C-9CA4-FF4CE89FEAD0}"/>
                </a:ext>
              </a:extLst>
            </p:cNvPr>
            <p:cNvGrpSpPr/>
            <p:nvPr/>
          </p:nvGrpSpPr>
          <p:grpSpPr>
            <a:xfrm>
              <a:off x="7537082" y="3932205"/>
              <a:ext cx="974899" cy="1258300"/>
              <a:chOff x="7537082" y="3932205"/>
              <a:chExt cx="974899" cy="1258300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835D994-F529-4961-B1DD-35811F2A5910}"/>
                  </a:ext>
                </a:extLst>
              </p:cNvPr>
              <p:cNvSpPr/>
              <p:nvPr/>
            </p:nvSpPr>
            <p:spPr>
              <a:xfrm>
                <a:off x="7537082" y="4759618"/>
                <a:ext cx="97489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기대효과</a:t>
                </a:r>
                <a:endPara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AA2E0C40-7820-4CCC-B849-DABF52397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8738" y="3932205"/>
                <a:ext cx="748806" cy="7987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1716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10" name="그림 9" descr="텍스트, 전자기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5A5D57A9-D082-4346-9371-FB5F3543E5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427" y1="77010" x2="22427" y2="77010"/>
                        <a14:foregroundMark x1="21109" y1="72364" x2="21109" y2="77293"/>
                        <a14:foregroundMark x1="53806" y1="76525" x2="52874" y2="82586"/>
                        <a14:foregroundMark x1="22359" y1="71717" x2="21563" y2="71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6" y="279420"/>
            <a:ext cx="12192000" cy="6857731"/>
          </a:xfrm>
          <a:prstGeom prst="rect">
            <a:avLst/>
          </a:prstGeom>
        </p:spPr>
      </p:pic>
      <p:pic>
        <p:nvPicPr>
          <p:cNvPr id="11" name="그림 10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7F73F203-8112-4F7F-B7C1-1493426045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6" y="2504777"/>
            <a:ext cx="4468769" cy="3491226"/>
          </a:xfrm>
          <a:prstGeom prst="rect">
            <a:avLst/>
          </a:prstGeom>
        </p:spPr>
      </p:pic>
      <p:pic>
        <p:nvPicPr>
          <p:cNvPr id="9" name="그림 6" descr="C:/Users/BIT/AppData/Roaming/PolarisOffice/ETemp/8408_16839608/fImage43753176298467.gif">
            <a:extLst>
              <a:ext uri="{FF2B5EF4-FFF2-40B4-BE49-F238E27FC236}">
                <a16:creationId xmlns:a16="http://schemas.microsoft.com/office/drawing/2014/main" id="{4004D27A-8094-47FE-B83A-08E73C8970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6"/>
          <a:stretch>
            <a:fillRect/>
          </a:stretch>
        </p:blipFill>
        <p:spPr>
          <a:xfrm>
            <a:off x="6551383" y="2607017"/>
            <a:ext cx="4264144" cy="21375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133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470" y="279400"/>
            <a:ext cx="6967220" cy="771525"/>
            <a:chOff x="2617470" y="279400"/>
            <a:chExt cx="6967220" cy="771525"/>
          </a:xfrm>
        </p:grpSpPr>
        <p:sp>
          <p:nvSpPr>
            <p:cNvPr id="80" name="직사각형 79"/>
            <p:cNvSpPr/>
            <p:nvPr/>
          </p:nvSpPr>
          <p:spPr>
            <a:xfrm>
              <a:off x="2617470" y="279400"/>
              <a:ext cx="6967220" cy="7715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617470" y="279400"/>
              <a:ext cx="932815" cy="771525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035" y="419100"/>
            <a:ext cx="1736090" cy="58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EB2E58-ECE2-47A6-A364-E432F3E9A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4" r="10792" b="9699"/>
          <a:stretch/>
        </p:blipFill>
        <p:spPr>
          <a:xfrm>
            <a:off x="403225" y="753110"/>
            <a:ext cx="11367770" cy="6104890"/>
          </a:xfrm>
          <a:prstGeom prst="rect">
            <a:avLst/>
          </a:prstGeom>
        </p:spPr>
      </p:pic>
      <p:pic>
        <p:nvPicPr>
          <p:cNvPr id="85" name="그림 6" descr="C:/Users/BIT/AppData/Roaming/PolarisOffice/ETemp/8408_16839608/fImage43753176298467.g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6"/>
          <a:stretch>
            <a:fillRect/>
          </a:stretch>
        </p:blipFill>
        <p:spPr>
          <a:xfrm>
            <a:off x="882015" y="1366520"/>
            <a:ext cx="10457180" cy="5241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647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24" name="그림 23" descr="텍스트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5F3C6852-2301-425E-B14D-6613C0779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4" r="10792" b="9699"/>
          <a:stretch/>
        </p:blipFill>
        <p:spPr>
          <a:xfrm>
            <a:off x="431800" y="753035"/>
            <a:ext cx="11339287" cy="61049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B338A2-0DA6-4294-A306-8A7E18296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9" r="843"/>
          <a:stretch/>
        </p:blipFill>
        <p:spPr>
          <a:xfrm>
            <a:off x="970221" y="1384901"/>
            <a:ext cx="10251558" cy="51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6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FAF4FD-F5E9-4F13-8033-9DEC51454B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89976" l="8407" r="89976">
                        <a14:foregroundMark x1="9701" y1="48949" x2="8407" y2="56669"/>
                        <a14:foregroundMark x1="8407" y1="56669" x2="9404" y2="80598"/>
                        <a14:foregroundMark x1="89679" y1="62409" x2="87739" y2="75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67" t="17805" r="7484" b="17260"/>
          <a:stretch/>
        </p:blipFill>
        <p:spPr>
          <a:xfrm>
            <a:off x="1670051" y="2404747"/>
            <a:ext cx="8851897" cy="44532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5548E8-4EEE-4177-8848-A7D5E44B5F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81" y="4298950"/>
            <a:ext cx="916470" cy="916470"/>
          </a:xfrm>
          <a:prstGeom prst="rect">
            <a:avLst/>
          </a:prstGeom>
        </p:spPr>
      </p:pic>
      <p:pic>
        <p:nvPicPr>
          <p:cNvPr id="10" name="그림 8" descr="C:/Users/BIT/AppData/Roaming/PolarisOffice/ETemp/8408_16839608/fImage11662006326334.gif">
            <a:extLst>
              <a:ext uri="{FF2B5EF4-FFF2-40B4-BE49-F238E27FC236}">
                <a16:creationId xmlns:a16="http://schemas.microsoft.com/office/drawing/2014/main" id="{3F2DC418-D978-4C46-AD9C-D1B2A2E649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>
            <a:fillRect/>
          </a:stretch>
        </p:blipFill>
        <p:spPr>
          <a:xfrm>
            <a:off x="3711882" y="4386263"/>
            <a:ext cx="916469" cy="507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9185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470" y="279400"/>
            <a:ext cx="6967220" cy="771525"/>
            <a:chOff x="2617470" y="279400"/>
            <a:chExt cx="6967220" cy="771525"/>
          </a:xfrm>
        </p:grpSpPr>
        <p:sp>
          <p:nvSpPr>
            <p:cNvPr id="80" name="직사각형 79"/>
            <p:cNvSpPr/>
            <p:nvPr/>
          </p:nvSpPr>
          <p:spPr>
            <a:xfrm>
              <a:off x="2617470" y="279400"/>
              <a:ext cx="6967220" cy="77152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617470" y="279400"/>
              <a:ext cx="932815" cy="771525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035" y="419100"/>
            <a:ext cx="1736090" cy="584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F3C6852-2301-425E-B14D-6613C0779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4" r="10792" b="9699"/>
          <a:stretch/>
        </p:blipFill>
        <p:spPr>
          <a:xfrm>
            <a:off x="431800" y="753110"/>
            <a:ext cx="11339195" cy="6104890"/>
          </a:xfrm>
          <a:prstGeom prst="rect">
            <a:avLst/>
          </a:prstGeom>
        </p:spPr>
      </p:pic>
      <p:pic>
        <p:nvPicPr>
          <p:cNvPr id="85" name="그림 8" descr="C:/Users/BIT/AppData/Roaming/PolarisOffice/ETemp/8408_16839608/fImage11662006326334.gif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>
            <a:fillRect/>
          </a:stretch>
        </p:blipFill>
        <p:spPr>
          <a:xfrm>
            <a:off x="882015" y="1348105"/>
            <a:ext cx="10431145" cy="5252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7469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662F0E1-11E1-4ED7-84BB-B791DFEF9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29200" y="3200400"/>
            <a:ext cx="10096500" cy="36576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AE3746-448A-47E4-9EC3-877CB4787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215"/>
          <a:stretch/>
        </p:blipFill>
        <p:spPr>
          <a:xfrm>
            <a:off x="6676051" y="4047380"/>
            <a:ext cx="2908189" cy="80803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BE4C79B-8B9B-4499-AA21-2971B41817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845" b="33768"/>
          <a:stretch/>
        </p:blipFill>
        <p:spPr>
          <a:xfrm>
            <a:off x="3083438" y="2943788"/>
            <a:ext cx="2994518" cy="93988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EB09135-95C2-4BFA-B413-6D15EC080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215"/>
          <a:stretch/>
        </p:blipFill>
        <p:spPr>
          <a:xfrm>
            <a:off x="6676051" y="1947631"/>
            <a:ext cx="2908189" cy="80803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F87F18-6C31-43B8-81EE-0F49E3B78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70713"/>
            <a:ext cx="6384994" cy="6223576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790EF77-8010-49CB-951F-A55DCBDDD302}"/>
              </a:ext>
            </a:extLst>
          </p:cNvPr>
          <p:cNvCxnSpPr>
            <a:cxnSpLocks/>
          </p:cNvCxnSpPr>
          <p:nvPr/>
        </p:nvCxnSpPr>
        <p:spPr>
          <a:xfrm>
            <a:off x="3879475" y="5114925"/>
            <a:ext cx="1702175" cy="0"/>
          </a:xfrm>
          <a:prstGeom prst="line">
            <a:avLst/>
          </a:prstGeom>
          <a:ln w="79375" cap="rnd">
            <a:solidFill>
              <a:schemeClr val="accent1">
                <a:alpha val="73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345F434-012C-490E-87CF-1E925F328068}"/>
              </a:ext>
            </a:extLst>
          </p:cNvPr>
          <p:cNvCxnSpPr>
            <a:cxnSpLocks/>
          </p:cNvCxnSpPr>
          <p:nvPr/>
        </p:nvCxnSpPr>
        <p:spPr>
          <a:xfrm>
            <a:off x="3841749" y="5372105"/>
            <a:ext cx="1320801" cy="0"/>
          </a:xfrm>
          <a:prstGeom prst="line">
            <a:avLst/>
          </a:prstGeom>
          <a:ln w="79375" cap="rnd">
            <a:solidFill>
              <a:schemeClr val="accent1">
                <a:alpha val="73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ED6562-A0F1-491D-A8F5-2AEED8A97B3F}"/>
              </a:ext>
            </a:extLst>
          </p:cNvPr>
          <p:cNvCxnSpPr>
            <a:cxnSpLocks/>
          </p:cNvCxnSpPr>
          <p:nvPr/>
        </p:nvCxnSpPr>
        <p:spPr>
          <a:xfrm>
            <a:off x="3799114" y="5634048"/>
            <a:ext cx="1701801" cy="0"/>
          </a:xfrm>
          <a:prstGeom prst="line">
            <a:avLst/>
          </a:prstGeom>
          <a:ln w="79375" cap="rnd">
            <a:solidFill>
              <a:schemeClr val="accent1">
                <a:alpha val="73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BFF1DC8-3374-4218-8E26-DB39FC7BFA94}"/>
              </a:ext>
            </a:extLst>
          </p:cNvPr>
          <p:cNvCxnSpPr>
            <a:cxnSpLocks/>
          </p:cNvCxnSpPr>
          <p:nvPr/>
        </p:nvCxnSpPr>
        <p:spPr>
          <a:xfrm>
            <a:off x="4342039" y="5892815"/>
            <a:ext cx="1122136" cy="0"/>
          </a:xfrm>
          <a:prstGeom prst="line">
            <a:avLst/>
          </a:prstGeom>
          <a:ln w="79375" cap="rnd">
            <a:solidFill>
              <a:schemeClr val="accent1">
                <a:alpha val="73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E48B808-8D32-414C-84BE-A0E653F35E15}"/>
              </a:ext>
            </a:extLst>
          </p:cNvPr>
          <p:cNvCxnSpPr>
            <a:cxnSpLocks/>
          </p:cNvCxnSpPr>
          <p:nvPr/>
        </p:nvCxnSpPr>
        <p:spPr>
          <a:xfrm>
            <a:off x="3760833" y="5892815"/>
            <a:ext cx="437310" cy="0"/>
          </a:xfrm>
          <a:prstGeom prst="line">
            <a:avLst/>
          </a:prstGeom>
          <a:ln w="79375" cap="rnd">
            <a:solidFill>
              <a:schemeClr val="accent1">
                <a:alpha val="73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87CC07F-3A44-4D2A-A501-889C5A3E2433}"/>
              </a:ext>
            </a:extLst>
          </p:cNvPr>
          <p:cNvCxnSpPr>
            <a:cxnSpLocks/>
          </p:cNvCxnSpPr>
          <p:nvPr/>
        </p:nvCxnSpPr>
        <p:spPr>
          <a:xfrm>
            <a:off x="5267745" y="5372105"/>
            <a:ext cx="275805" cy="0"/>
          </a:xfrm>
          <a:prstGeom prst="line">
            <a:avLst/>
          </a:prstGeom>
          <a:ln w="79375" cap="rnd">
            <a:solidFill>
              <a:schemeClr val="accent1">
                <a:alpha val="73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32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주요기능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15" name="그림 14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05693B9C-05EC-43A6-A89D-B9E84581A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51" y="1263015"/>
            <a:ext cx="4522672" cy="35333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4C56A90-473F-4BD8-AACE-2EEA26A53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5" y="1794807"/>
            <a:ext cx="1514475" cy="15144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8721B7E-3C3A-41A4-A36B-5CBB24F25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3563084"/>
            <a:ext cx="1657350" cy="1657350"/>
          </a:xfrm>
          <a:prstGeom prst="rect">
            <a:avLst/>
          </a:prstGeom>
        </p:spPr>
      </p:pic>
      <p:pic>
        <p:nvPicPr>
          <p:cNvPr id="34" name="그림 33" descr="텍스트, 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5FBBB8A5-79E9-447D-B130-1FE80C2537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08" t="42817" r="50888" b="-585"/>
          <a:stretch/>
        </p:blipFill>
        <p:spPr>
          <a:xfrm>
            <a:off x="1748569" y="1399738"/>
            <a:ext cx="4276726" cy="2125357"/>
          </a:xfrm>
          <a:prstGeom prst="rect">
            <a:avLst/>
          </a:prstGeom>
        </p:spPr>
      </p:pic>
      <p:pic>
        <p:nvPicPr>
          <p:cNvPr id="39" name="그림 38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EBA80425-4263-45D9-8DD9-447C76857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747" y="3182084"/>
            <a:ext cx="4522672" cy="3533338"/>
          </a:xfrm>
          <a:prstGeom prst="rect">
            <a:avLst/>
          </a:prstGeom>
        </p:spPr>
      </p:pic>
      <p:pic>
        <p:nvPicPr>
          <p:cNvPr id="37" name="그림 36" descr="텍스트, 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85BF9FDF-C014-40B6-ACF4-57FECD1E7E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879" t="27005" r="901" b="1475"/>
          <a:stretch/>
        </p:blipFill>
        <p:spPr>
          <a:xfrm>
            <a:off x="6515101" y="3307080"/>
            <a:ext cx="4274819" cy="21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89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7BD196-F5B2-4DDC-9A9A-7402BC06B5A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D59FB-15D9-4FBF-A944-93F0146F7A65}"/>
              </a:ext>
            </a:extLst>
          </p:cNvPr>
          <p:cNvSpPr txBox="1"/>
          <p:nvPr/>
        </p:nvSpPr>
        <p:spPr>
          <a:xfrm>
            <a:off x="1627833" y="3136613"/>
            <a:ext cx="2120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기대효과</a:t>
            </a:r>
          </a:p>
        </p:txBody>
      </p:sp>
      <p:pic>
        <p:nvPicPr>
          <p:cNvPr id="5" name="nppt_163358625460511876" descr="이미지">
            <a:extLst>
              <a:ext uri="{FF2B5EF4-FFF2-40B4-BE49-F238E27FC236}">
                <a16:creationId xmlns:a16="http://schemas.microsoft.com/office/drawing/2014/main" id="{7C49A9BA-B4C8-471D-B144-97B124E41C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236" y="2180034"/>
            <a:ext cx="2497931" cy="24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452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기대효과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AEE31A-625D-4898-85C4-9E34754FDB8B}"/>
              </a:ext>
            </a:extLst>
          </p:cNvPr>
          <p:cNvGrpSpPr/>
          <p:nvPr/>
        </p:nvGrpSpPr>
        <p:grpSpPr>
          <a:xfrm>
            <a:off x="1335552" y="2192400"/>
            <a:ext cx="2521142" cy="2866263"/>
            <a:chOff x="1335552" y="2192400"/>
            <a:chExt cx="2521142" cy="286626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8C993BA-4046-4B07-A2AF-B5F4642C5FAD}"/>
                </a:ext>
              </a:extLst>
            </p:cNvPr>
            <p:cNvSpPr/>
            <p:nvPr/>
          </p:nvSpPr>
          <p:spPr>
            <a:xfrm>
              <a:off x="1335552" y="4543137"/>
              <a:ext cx="2521142" cy="51552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Cond 030" panose="02020603020101020101" pitchFamily="18" charset="-127"/>
                  <a:ea typeface="210 옴니고딕 Cond 030" panose="02020603020101020101" pitchFamily="18" charset="-127"/>
                </a:rPr>
                <a:t>신속 정확한 업무 처리</a:t>
              </a:r>
              <a:endPara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826BF8-2F36-4DC1-B36C-7ED0911BE319}"/>
                </a:ext>
              </a:extLst>
            </p:cNvPr>
            <p:cNvGrpSpPr/>
            <p:nvPr/>
          </p:nvGrpSpPr>
          <p:grpSpPr>
            <a:xfrm>
              <a:off x="1396800" y="2192400"/>
              <a:ext cx="2398647" cy="2255711"/>
              <a:chOff x="1885239" y="2122884"/>
              <a:chExt cx="2398647" cy="2255711"/>
            </a:xfrm>
          </p:grpSpPr>
          <p:sp>
            <p:nvSpPr>
              <p:cNvPr id="55" name="한쪽 모서리는 잘리고 다른 쪽 모서리는 둥근 사각형 23">
                <a:extLst>
                  <a:ext uri="{FF2B5EF4-FFF2-40B4-BE49-F238E27FC236}">
                    <a16:creationId xmlns:a16="http://schemas.microsoft.com/office/drawing/2014/main" id="{C9B4104A-6DDE-429F-AB29-765756D804B8}"/>
                  </a:ext>
                </a:extLst>
              </p:cNvPr>
              <p:cNvSpPr/>
              <p:nvPr/>
            </p:nvSpPr>
            <p:spPr>
              <a:xfrm flipH="1">
                <a:off x="1885239" y="2122884"/>
                <a:ext cx="2398647" cy="2255711"/>
              </a:xfrm>
              <a:prstGeom prst="snipRoundRect">
                <a:avLst>
                  <a:gd name="adj1" fmla="val 11333"/>
                  <a:gd name="adj2" fmla="val 16667"/>
                </a:avLst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solidFill>
                  <a:srgbClr val="2ED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직각 삼각형 55">
                <a:extLst>
                  <a:ext uri="{FF2B5EF4-FFF2-40B4-BE49-F238E27FC236}">
                    <a16:creationId xmlns:a16="http://schemas.microsoft.com/office/drawing/2014/main" id="{E1C567BB-E43A-415F-8998-7EE45F55020C}"/>
                  </a:ext>
                </a:extLst>
              </p:cNvPr>
              <p:cNvSpPr/>
              <p:nvPr/>
            </p:nvSpPr>
            <p:spPr>
              <a:xfrm rot="10800000" flipH="1">
                <a:off x="1885239" y="2122884"/>
                <a:ext cx="324847" cy="324847"/>
              </a:xfrm>
              <a:prstGeom prst="rtTriangle">
                <a:avLst/>
              </a:prstGeom>
              <a:solidFill>
                <a:srgbClr val="2ED3EF"/>
              </a:solidFill>
              <a:ln>
                <a:solidFill>
                  <a:srgbClr val="2ED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80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611776-D764-4DC5-BDF6-76CB95FB83B0}"/>
              </a:ext>
            </a:extLst>
          </p:cNvPr>
          <p:cNvGrpSpPr/>
          <p:nvPr/>
        </p:nvGrpSpPr>
        <p:grpSpPr>
          <a:xfrm>
            <a:off x="4996752" y="2192400"/>
            <a:ext cx="2521142" cy="2866263"/>
            <a:chOff x="4996752" y="2192400"/>
            <a:chExt cx="2521142" cy="286626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D5D4A06-92D9-4D20-850C-79966E08D6A1}"/>
                </a:ext>
              </a:extLst>
            </p:cNvPr>
            <p:cNvSpPr/>
            <p:nvPr/>
          </p:nvSpPr>
          <p:spPr>
            <a:xfrm>
              <a:off x="4996752" y="4544612"/>
              <a:ext cx="2521142" cy="51405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Cond 030" panose="02020603020101020101" pitchFamily="18" charset="-127"/>
                  <a:ea typeface="210 옴니고딕 Cond 030" panose="02020603020101020101" pitchFamily="18" charset="-127"/>
                </a:rPr>
                <a:t>사용자 친화적</a:t>
              </a:r>
              <a:endPara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C036B47-2730-4280-8AA6-88EDE7620CE6}"/>
                </a:ext>
              </a:extLst>
            </p:cNvPr>
            <p:cNvGrpSpPr/>
            <p:nvPr/>
          </p:nvGrpSpPr>
          <p:grpSpPr>
            <a:xfrm>
              <a:off x="5058000" y="2192400"/>
              <a:ext cx="2398647" cy="2255711"/>
              <a:chOff x="4896676" y="2122884"/>
              <a:chExt cx="2398647" cy="2255711"/>
            </a:xfrm>
          </p:grpSpPr>
          <p:sp>
            <p:nvSpPr>
              <p:cNvPr id="53" name="한쪽 모서리는 잘리고 다른 쪽 모서리는 둥근 사각형 27">
                <a:extLst>
                  <a:ext uri="{FF2B5EF4-FFF2-40B4-BE49-F238E27FC236}">
                    <a16:creationId xmlns:a16="http://schemas.microsoft.com/office/drawing/2014/main" id="{AB2A2A57-820E-46AE-8EB8-BC54A074A3B7}"/>
                  </a:ext>
                </a:extLst>
              </p:cNvPr>
              <p:cNvSpPr/>
              <p:nvPr/>
            </p:nvSpPr>
            <p:spPr>
              <a:xfrm flipH="1">
                <a:off x="4896676" y="2122884"/>
                <a:ext cx="2398647" cy="2255711"/>
              </a:xfrm>
              <a:prstGeom prst="snipRoundRect">
                <a:avLst>
                  <a:gd name="adj1" fmla="val 11333"/>
                  <a:gd name="adj2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2ED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각 삼각형 53">
                <a:extLst>
                  <a:ext uri="{FF2B5EF4-FFF2-40B4-BE49-F238E27FC236}">
                    <a16:creationId xmlns:a16="http://schemas.microsoft.com/office/drawing/2014/main" id="{988BD44A-55F5-40F7-9CEA-D33757921C8A}"/>
                  </a:ext>
                </a:extLst>
              </p:cNvPr>
              <p:cNvSpPr/>
              <p:nvPr/>
            </p:nvSpPr>
            <p:spPr>
              <a:xfrm rot="10800000" flipH="1">
                <a:off x="4896676" y="2122884"/>
                <a:ext cx="324847" cy="324847"/>
              </a:xfrm>
              <a:prstGeom prst="rtTriangle">
                <a:avLst/>
              </a:prstGeom>
              <a:solidFill>
                <a:srgbClr val="2ED3EF"/>
              </a:solidFill>
              <a:ln>
                <a:solidFill>
                  <a:srgbClr val="2ED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80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0E36AD-78D8-4322-B30B-62DB9C120DB5}"/>
              </a:ext>
            </a:extLst>
          </p:cNvPr>
          <p:cNvGrpSpPr/>
          <p:nvPr/>
        </p:nvGrpSpPr>
        <p:grpSpPr>
          <a:xfrm>
            <a:off x="8661552" y="2192400"/>
            <a:ext cx="2521142" cy="2866263"/>
            <a:chOff x="8661552" y="2192400"/>
            <a:chExt cx="2521142" cy="286626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314F56-21E3-44AA-8A8F-ED3AB87DFD6F}"/>
                </a:ext>
              </a:extLst>
            </p:cNvPr>
            <p:cNvSpPr/>
            <p:nvPr/>
          </p:nvSpPr>
          <p:spPr>
            <a:xfrm>
              <a:off x="8661552" y="4544612"/>
              <a:ext cx="2521142" cy="51405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210 옴니고딕 Cond 030" panose="02020603020101020101" pitchFamily="18" charset="-127"/>
                  <a:ea typeface="210 옴니고딕 Cond 030" panose="02020603020101020101" pitchFamily="18" charset="-127"/>
                </a:rPr>
                <a:t>고객 만족도 향상</a:t>
              </a:r>
              <a:endParaRPr lang="ko-KR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210 옴니고딕 Cond 030" panose="02020603020101020101" pitchFamily="18" charset="-127"/>
                <a:ea typeface="210 옴니고딕 Cond 030" panose="02020603020101020101" pitchFamily="18" charset="-127"/>
              </a:endParaRPr>
            </a:p>
          </p:txBody>
        </p:sp>
        <p:sp>
          <p:nvSpPr>
            <p:cNvPr id="51" name="한쪽 모서리는 잘리고 다른 쪽 모서리는 둥근 사각형 33">
              <a:extLst>
                <a:ext uri="{FF2B5EF4-FFF2-40B4-BE49-F238E27FC236}">
                  <a16:creationId xmlns:a16="http://schemas.microsoft.com/office/drawing/2014/main" id="{5AA6221B-8F2C-4D7D-B283-614153741EAE}"/>
                </a:ext>
              </a:extLst>
            </p:cNvPr>
            <p:cNvSpPr/>
            <p:nvPr/>
          </p:nvSpPr>
          <p:spPr>
            <a:xfrm flipH="1">
              <a:off x="8722800" y="2192400"/>
              <a:ext cx="2398647" cy="2255711"/>
            </a:xfrm>
            <a:prstGeom prst="snipRoundRect">
              <a:avLst>
                <a:gd name="adj1" fmla="val 11333"/>
                <a:gd name="adj2" fmla="val 16667"/>
              </a:avLst>
            </a:prstGeom>
            <a:blipFill>
              <a:blip r:embed="rId5"/>
              <a:stretch>
                <a:fillRect/>
              </a:stretch>
            </a:blipFill>
            <a:ln>
              <a:solidFill>
                <a:srgbClr val="2ED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 dirty="0">
                <a:solidFill>
                  <a:prstClr val="white"/>
                </a:solidFill>
              </a:endParaRPr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571A38F6-6F27-462B-BEDE-CC822F4FEA37}"/>
                </a:ext>
              </a:extLst>
            </p:cNvPr>
            <p:cNvSpPr/>
            <p:nvPr/>
          </p:nvSpPr>
          <p:spPr>
            <a:xfrm rot="10800000" flipH="1">
              <a:off x="8722800" y="2192400"/>
              <a:ext cx="324847" cy="324847"/>
            </a:xfrm>
            <a:prstGeom prst="rtTriangle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4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ppt_163358625460545866"/>
          <p:cNvSpPr/>
          <p:nvPr/>
        </p:nvSpPr>
        <p:spPr>
          <a:xfrm>
            <a:off x="5522262" y="524700"/>
            <a:ext cx="1736375" cy="393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3200">
                <a:solidFill>
                  <a:srgbClr val="3F3F3F"/>
                </a:solidFill>
                <a:ea typeface="+mn-cs"/>
              </a:rPr>
              <a:t>    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BB9447-F934-47DE-A215-CE985DE9F08F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F8B4384-8C10-4AB5-B225-339C7C75AE9C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CDAD3D-3A40-4791-A64B-342BD8EDCD1A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3B4095B-D7E1-4FE7-B6F3-EEF4B568D8FF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기획의도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10" name="nppt_16335709525829813" descr="이미지">
            <a:extLst>
              <a:ext uri="{FF2B5EF4-FFF2-40B4-BE49-F238E27FC236}">
                <a16:creationId xmlns:a16="http://schemas.microsoft.com/office/drawing/2014/main" id="{ACEB9288-E7FE-47B2-8DE1-6280169DE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591" t="4787" r="1525" b="5036"/>
          <a:stretch/>
        </p:blipFill>
        <p:spPr>
          <a:xfrm>
            <a:off x="1192635" y="1305483"/>
            <a:ext cx="9806730" cy="50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A12016-097B-459B-8AB0-0975AA25AED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19A418-B487-4F8C-98F5-3D4280049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562" y="115085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7A8B4E4-F8CD-421A-8273-D58364F0E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562" y="3287624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69ABC5-6A03-46E2-BC17-D579B990A84F}"/>
              </a:ext>
            </a:extLst>
          </p:cNvPr>
          <p:cNvSpPr txBox="1"/>
          <p:nvPr/>
        </p:nvSpPr>
        <p:spPr>
          <a:xfrm>
            <a:off x="1627833" y="3136613"/>
            <a:ext cx="2120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189303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03BCA799-988E-461A-889E-E005AA259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8" r="3058" b="1980"/>
          <a:stretch/>
        </p:blipFill>
        <p:spPr>
          <a:xfrm>
            <a:off x="-584200" y="890291"/>
            <a:ext cx="12992100" cy="620241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E9C7C07-5E91-406F-8E38-307DA0A60BF4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D434130-3C33-42C1-B661-2389939A3A38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61E093-3E8F-43FA-812D-B5EEFF46B9EC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F3DA6EC-B937-4BC6-9EF6-653005E20C43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기획의도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14" name="그림 13" descr="텍스트, 기기, 스크린샷이(가) 표시된 사진&#10;&#10;자동 생성된 설명">
            <a:extLst>
              <a:ext uri="{FF2B5EF4-FFF2-40B4-BE49-F238E27FC236}">
                <a16:creationId xmlns:a16="http://schemas.microsoft.com/office/drawing/2014/main" id="{8EF01B77-AA33-463C-BBC6-8883FCC328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" t="6871" r="620"/>
          <a:stretch/>
        </p:blipFill>
        <p:spPr>
          <a:xfrm>
            <a:off x="1155700" y="1522157"/>
            <a:ext cx="9715500" cy="49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기획의도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A03491-FAB8-49A0-B1F0-4BDE55FF2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733" y="1997475"/>
            <a:ext cx="3562535" cy="356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76625C-66D6-43BF-9001-0DE969C6FA9A}"/>
              </a:ext>
            </a:extLst>
          </p:cNvPr>
          <p:cNvSpPr txBox="1"/>
          <p:nvPr/>
        </p:nvSpPr>
        <p:spPr>
          <a:xfrm>
            <a:off x="5161574" y="2059619"/>
            <a:ext cx="2041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latin typeface="210 깜찍하게 B" panose="02020603020101020101" pitchFamily="18" charset="-127"/>
                <a:ea typeface="210 깜찍하게 B" panose="02020603020101020101" pitchFamily="18" charset="-127"/>
              </a:rPr>
              <a:t>Why?</a:t>
            </a:r>
            <a:endParaRPr lang="ko-KR" altLang="en-US" sz="7200" dirty="0">
              <a:latin typeface="210 깜찍하게 B" panose="02020603020101020101" pitchFamily="18" charset="-127"/>
              <a:ea typeface="210 깜찍하게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08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ppt_163358625460545866"/>
          <p:cNvSpPr/>
          <p:nvPr/>
        </p:nvSpPr>
        <p:spPr>
          <a:xfrm>
            <a:off x="5522262" y="524700"/>
            <a:ext cx="1736375" cy="393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3200">
                <a:solidFill>
                  <a:srgbClr val="3F3F3F"/>
                </a:solidFill>
                <a:ea typeface="+mn-cs"/>
              </a:rPr>
              <a:t>    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BB9447-F934-47DE-A215-CE985DE9F08F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F8B4384-8C10-4AB5-B225-339C7C75AE9C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CDAD3D-3A40-4791-A64B-342BD8EDCD1A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3B4095B-D7E1-4FE7-B6F3-EEF4B568D8FF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기획의도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EBEDC5-0245-4E3A-B343-FE150492DB02}"/>
              </a:ext>
            </a:extLst>
          </p:cNvPr>
          <p:cNvGrpSpPr/>
          <p:nvPr/>
        </p:nvGrpSpPr>
        <p:grpSpPr>
          <a:xfrm>
            <a:off x="2394206" y="1476407"/>
            <a:ext cx="7403587" cy="4130579"/>
            <a:chOff x="2394206" y="1476407"/>
            <a:chExt cx="7403587" cy="4130579"/>
          </a:xfrm>
        </p:grpSpPr>
        <p:sp>
          <p:nvSpPr>
            <p:cNvPr id="7" name="nppt_163358625460529190">
              <a:extLst>
                <a:ext uri="{FF2B5EF4-FFF2-40B4-BE49-F238E27FC236}">
                  <a16:creationId xmlns:a16="http://schemas.microsoft.com/office/drawing/2014/main" id="{1836A63A-A434-4776-B341-0CD256261E0F}"/>
                </a:ext>
              </a:extLst>
            </p:cNvPr>
            <p:cNvSpPr/>
            <p:nvPr/>
          </p:nvSpPr>
          <p:spPr>
            <a:xfrm>
              <a:off x="2394206" y="5156199"/>
              <a:ext cx="7403587" cy="450787"/>
            </a:xfrm>
            <a:prstGeom prst="rect">
              <a:avLst/>
            </a:prstGeom>
            <a:noFill/>
            <a:ln w="12700" cap="flat">
              <a:noFill/>
              <a:prstDash val="solid"/>
              <a:miter lim="800000"/>
            </a:ln>
          </p:spPr>
          <p:txBody>
            <a:bodyPr lIns="90000" tIns="46800" rIns="90000" bIns="46800" anchor="t"/>
            <a:lstStyle/>
            <a:p>
              <a:pPr marL="0" algn="ctr">
                <a:lnSpc>
                  <a:spcPct val="100000"/>
                </a:lnSpc>
                <a:buNone/>
              </a:pPr>
              <a:r>
                <a:rPr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"</a:t>
              </a:r>
              <a:r>
                <a:rPr lang="en-US"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  </a:t>
              </a:r>
              <a:r>
                <a:rPr lang="ko-KR" altLang="en-US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한국판 뉴딜 </a:t>
              </a:r>
              <a:r>
                <a:rPr lang="en-US"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10</a:t>
              </a:r>
              <a:r>
                <a:rPr lang="ko-KR" altLang="en-US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대 정책</a:t>
              </a:r>
              <a:r>
                <a:rPr lang="en-US"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, </a:t>
              </a:r>
              <a:r>
                <a:rPr lang="ko-KR" altLang="en-US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스마트 의료 인프라</a:t>
              </a:r>
              <a:r>
                <a:rPr lang="en-US"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  </a:t>
              </a:r>
              <a:r>
                <a:rPr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"</a:t>
              </a:r>
            </a:p>
          </p:txBody>
        </p:sp>
        <p:pic>
          <p:nvPicPr>
            <p:cNvPr id="2050" name="Picture 2" descr="스마트 의료 인프라">
              <a:extLst>
                <a:ext uri="{FF2B5EF4-FFF2-40B4-BE49-F238E27FC236}">
                  <a16:creationId xmlns:a16="http://schemas.microsoft.com/office/drawing/2014/main" id="{062CC0C8-01FE-479D-8536-CAC276CE14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4773" y="1476407"/>
              <a:ext cx="4362451" cy="299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745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ppt_163358625460545866"/>
          <p:cNvSpPr/>
          <p:nvPr/>
        </p:nvSpPr>
        <p:spPr>
          <a:xfrm>
            <a:off x="5522262" y="524700"/>
            <a:ext cx="1736375" cy="393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3200">
                <a:solidFill>
                  <a:srgbClr val="3F3F3F"/>
                </a:solidFill>
                <a:ea typeface="+mn-cs"/>
              </a:rPr>
              <a:t>    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BB9447-F934-47DE-A215-CE985DE9F08F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F8B4384-8C10-4AB5-B225-339C7C75AE9C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CDAD3D-3A40-4791-A64B-342BD8EDCD1A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3B4095B-D7E1-4FE7-B6F3-EEF4B568D8FF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기획의도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205FC1-06C9-4CE7-A030-3EB6B53685C4}"/>
              </a:ext>
            </a:extLst>
          </p:cNvPr>
          <p:cNvGrpSpPr/>
          <p:nvPr/>
        </p:nvGrpSpPr>
        <p:grpSpPr>
          <a:xfrm>
            <a:off x="2612469" y="1956445"/>
            <a:ext cx="6967063" cy="3576631"/>
            <a:chOff x="2612469" y="1956445"/>
            <a:chExt cx="6967063" cy="3576631"/>
          </a:xfrm>
        </p:grpSpPr>
        <p:sp>
          <p:nvSpPr>
            <p:cNvPr id="8" name="nppt_163358625460539554"/>
            <p:cNvSpPr/>
            <p:nvPr/>
          </p:nvSpPr>
          <p:spPr>
            <a:xfrm>
              <a:off x="2612469" y="5082289"/>
              <a:ext cx="6967063" cy="450787"/>
            </a:xfrm>
            <a:prstGeom prst="rect">
              <a:avLst/>
            </a:prstGeom>
            <a:noFill/>
            <a:ln w="12700" cap="flat">
              <a:noFill/>
              <a:prstDash val="solid"/>
              <a:miter lim="800000"/>
            </a:ln>
          </p:spPr>
          <p:txBody>
            <a:bodyPr lIns="90000" tIns="46800" rIns="90000" bIns="46800" anchor="t"/>
            <a:lstStyle/>
            <a:p>
              <a:pPr marL="0" algn="ctr">
                <a:lnSpc>
                  <a:spcPct val="100000"/>
                </a:lnSpc>
                <a:buNone/>
              </a:pPr>
              <a:r>
                <a:rPr altLang="ko-KR" sz="2800" b="1" dirty="0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"</a:t>
              </a:r>
              <a:r>
                <a:rPr lang="en-US" altLang="ko-KR" sz="2800" b="1" dirty="0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 </a:t>
              </a:r>
              <a:r>
                <a:rPr altLang="ko-KR" sz="2800" b="1" dirty="0" err="1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많은</a:t>
              </a:r>
              <a:r>
                <a:rPr altLang="ko-KR" sz="2800" b="1" dirty="0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 </a:t>
              </a:r>
              <a:r>
                <a:rPr altLang="ko-KR" sz="2800" b="1" dirty="0" err="1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의약품과</a:t>
              </a:r>
              <a:r>
                <a:rPr altLang="ko-KR" sz="2800" b="1" dirty="0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 </a:t>
              </a:r>
              <a:r>
                <a:rPr altLang="ko-KR" sz="2800" b="1" dirty="0" err="1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다양한</a:t>
              </a:r>
              <a:r>
                <a:rPr altLang="ko-KR" sz="2800" b="1" dirty="0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 </a:t>
              </a:r>
              <a:r>
                <a:rPr altLang="ko-KR" sz="2800" b="1" dirty="0" err="1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환자</a:t>
              </a:r>
              <a:r>
                <a:rPr lang="en-US" altLang="ko-KR" sz="2800" b="1" dirty="0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 </a:t>
              </a:r>
              <a:r>
                <a:rPr altLang="ko-KR" sz="2800" b="1" dirty="0" err="1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관리의</a:t>
              </a:r>
              <a:r>
                <a:rPr altLang="ko-KR" sz="2800" b="1" dirty="0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 </a:t>
              </a:r>
              <a:r>
                <a:rPr altLang="ko-KR" sz="2800" b="1" dirty="0" err="1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복잡함</a:t>
              </a:r>
              <a:r>
                <a:rPr lang="en-US" altLang="ko-KR" sz="2800" b="1" dirty="0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 </a:t>
              </a:r>
              <a:r>
                <a:rPr altLang="ko-KR" sz="2800" b="1" dirty="0">
                  <a:solidFill>
                    <a:schemeClr val="tx1">
                      <a:alpha val="100000"/>
                    </a:schemeClr>
                  </a:solidFill>
                  <a:latin typeface="210 네모진 030" panose="02020603020101020101" pitchFamily="18" charset="-127"/>
                  <a:ea typeface="210 네모진 030" panose="02020603020101020101" pitchFamily="18" charset="-127"/>
                </a:rPr>
                <a:t>"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D5BAECD-2A57-4D94-A18B-3B77B7FC4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7669" y="1956445"/>
              <a:ext cx="3776662" cy="2220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00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D578DF5-8119-40F9-B61E-A48F663DB1CF}"/>
              </a:ext>
            </a:extLst>
          </p:cNvPr>
          <p:cNvGrpSpPr/>
          <p:nvPr/>
        </p:nvGrpSpPr>
        <p:grpSpPr>
          <a:xfrm>
            <a:off x="3155842" y="1701800"/>
            <a:ext cx="5880316" cy="3859018"/>
            <a:chOff x="3155842" y="1701800"/>
            <a:chExt cx="5880316" cy="3859018"/>
          </a:xfrm>
        </p:grpSpPr>
        <p:sp>
          <p:nvSpPr>
            <p:cNvPr id="3" name="nppt_163358625460529190"/>
            <p:cNvSpPr/>
            <p:nvPr/>
          </p:nvSpPr>
          <p:spPr>
            <a:xfrm>
              <a:off x="3155842" y="5110031"/>
              <a:ext cx="5880316" cy="450787"/>
            </a:xfrm>
            <a:prstGeom prst="rect">
              <a:avLst/>
            </a:prstGeom>
            <a:noFill/>
            <a:ln w="12700" cap="flat">
              <a:noFill/>
              <a:prstDash val="solid"/>
              <a:miter lim="800000"/>
            </a:ln>
          </p:spPr>
          <p:txBody>
            <a:bodyPr lIns="90000" tIns="46800" rIns="90000" bIns="46800" anchor="t"/>
            <a:lstStyle/>
            <a:p>
              <a:pPr marL="0" algn="ctr">
                <a:lnSpc>
                  <a:spcPct val="100000"/>
                </a:lnSpc>
                <a:buNone/>
              </a:pPr>
              <a:r>
                <a:rPr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"</a:t>
              </a:r>
              <a:r>
                <a:rPr lang="en-US"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 </a:t>
              </a:r>
              <a:r>
                <a:rPr altLang="ko-KR" sz="2800" dirty="0" err="1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한눈에</a:t>
              </a:r>
              <a:r>
                <a:rPr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 </a:t>
              </a:r>
              <a:r>
                <a:rPr altLang="ko-KR" sz="2800" dirty="0" err="1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알아보기</a:t>
              </a:r>
              <a:r>
                <a:rPr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 </a:t>
              </a:r>
              <a:r>
                <a:rPr altLang="ko-KR" sz="2800" dirty="0" err="1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힘든</a:t>
              </a:r>
              <a:r>
                <a:rPr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 UI</a:t>
              </a:r>
              <a:r>
                <a:rPr lang="en-US"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 </a:t>
              </a:r>
              <a:r>
                <a:rPr altLang="ko-KR" sz="2800" dirty="0">
                  <a:solidFill>
                    <a:schemeClr val="tx1">
                      <a:alpha val="100000"/>
                    </a:schemeClr>
                  </a:solidFill>
                  <a:latin typeface="210 네모진 040" panose="02020603020101020101" pitchFamily="18" charset="-127"/>
                  <a:ea typeface="210 네모진 040" panose="02020603020101020101" pitchFamily="18" charset="-127"/>
                </a:rPr>
                <a:t>"</a:t>
              </a:r>
            </a:p>
          </p:txBody>
        </p:sp>
        <p:pic>
          <p:nvPicPr>
            <p:cNvPr id="6" name="nppt_163358625460540545" descr="이미지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793" y="1701800"/>
              <a:ext cx="2758415" cy="2757338"/>
            </a:xfrm>
            <a:prstGeom prst="rect">
              <a:avLst/>
            </a:prstGeom>
          </p:spPr>
        </p:pic>
      </p:grpSp>
      <p:sp>
        <p:nvSpPr>
          <p:cNvPr id="9" name="nppt_163358625460545866"/>
          <p:cNvSpPr/>
          <p:nvPr/>
        </p:nvSpPr>
        <p:spPr>
          <a:xfrm>
            <a:off x="5522262" y="524700"/>
            <a:ext cx="1736375" cy="393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3200">
                <a:solidFill>
                  <a:srgbClr val="3F3F3F"/>
                </a:solidFill>
                <a:ea typeface="+mn-cs"/>
              </a:rPr>
              <a:t>    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BB9447-F934-47DE-A215-CE985DE9F08F}"/>
              </a:ext>
            </a:extLst>
          </p:cNvPr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F8B4384-8C10-4AB5-B225-339C7C75AE9C}"/>
                </a:ext>
              </a:extLst>
            </p:cNvPr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CDAD3D-3A40-4791-A64B-342BD8EDCD1A}"/>
                </a:ext>
              </a:extLst>
            </p:cNvPr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3B4095B-D7E1-4FE7-B6F3-EEF4B568D8FF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기획의도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9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1C033B-E1F5-4DF5-A54C-D3E88EBA299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9ABC5-6A03-46E2-BC17-D579B990A84F}"/>
              </a:ext>
            </a:extLst>
          </p:cNvPr>
          <p:cNvSpPr txBox="1"/>
          <p:nvPr/>
        </p:nvSpPr>
        <p:spPr>
          <a:xfrm>
            <a:off x="1627833" y="3136613"/>
            <a:ext cx="2120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개발환경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2A322A-07C2-4B20-8AF5-7BF95184F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0" y="1987214"/>
            <a:ext cx="2883572" cy="28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5118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53">
            <a:extLst>
              <a:ext uri="{FF2B5EF4-FFF2-40B4-BE49-F238E27FC236}">
                <a16:creationId xmlns:a16="http://schemas.microsoft.com/office/drawing/2014/main" id="{9BA8DA2A-7694-410B-8BAF-67624AB070AB}"/>
              </a:ext>
            </a:extLst>
          </p:cNvPr>
          <p:cNvSpPr/>
          <p:nvPr/>
        </p:nvSpPr>
        <p:spPr>
          <a:xfrm>
            <a:off x="4686318" y="5564837"/>
            <a:ext cx="3086201" cy="981299"/>
          </a:xfrm>
          <a:prstGeom prst="roundRect">
            <a:avLst>
              <a:gd name="adj" fmla="val 5439"/>
            </a:avLst>
          </a:prstGeom>
          <a:solidFill>
            <a:srgbClr val="57ABFF">
              <a:alpha val="23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모서리가 둥근 직사각형 54">
            <a:extLst>
              <a:ext uri="{FF2B5EF4-FFF2-40B4-BE49-F238E27FC236}">
                <a16:creationId xmlns:a16="http://schemas.microsoft.com/office/drawing/2014/main" id="{28C18792-6A8F-462C-A633-12329E961C9B}"/>
              </a:ext>
            </a:extLst>
          </p:cNvPr>
          <p:cNvSpPr/>
          <p:nvPr/>
        </p:nvSpPr>
        <p:spPr>
          <a:xfrm>
            <a:off x="4852303" y="5706060"/>
            <a:ext cx="2754231" cy="703001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spc="-151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2617176" y="279420"/>
            <a:ext cx="6967064" cy="771487"/>
            <a:chOff x="2540976" y="279420"/>
            <a:chExt cx="6967064" cy="771487"/>
          </a:xfrm>
        </p:grpSpPr>
        <p:sp>
          <p:nvSpPr>
            <p:cNvPr id="80" name="직사각형 79"/>
            <p:cNvSpPr/>
            <p:nvPr/>
          </p:nvSpPr>
          <p:spPr>
            <a:xfrm>
              <a:off x="2540976" y="279420"/>
              <a:ext cx="6967064" cy="7714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540976" y="279420"/>
              <a:ext cx="932524" cy="771487"/>
            </a:xfrm>
            <a:prstGeom prst="rect">
              <a:avLst/>
            </a:prstGeom>
            <a:solidFill>
              <a:srgbClr val="2ED3EF"/>
            </a:solidFill>
            <a:ln>
              <a:solidFill>
                <a:srgbClr val="2ED3E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2800" b="1" kern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780A9-A185-48BD-B3D9-05751772F226}"/>
              </a:ext>
            </a:extLst>
          </p:cNvPr>
          <p:cNvSpPr txBox="1"/>
          <p:nvPr/>
        </p:nvSpPr>
        <p:spPr>
          <a:xfrm>
            <a:off x="5360189" y="419041"/>
            <a:ext cx="1736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210 네모진 040" panose="02020603020101020101" pitchFamily="18" charset="-127"/>
                <a:ea typeface="210 네모진 040" panose="02020603020101020101" pitchFamily="18" charset="-127"/>
              </a:rPr>
              <a:t>개발환경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210 네모진 040" panose="02020603020101020101" pitchFamily="18" charset="-127"/>
              <a:ea typeface="210 네모진 040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334E82-336D-4436-AC2D-A39DE9B8DCE6}"/>
              </a:ext>
            </a:extLst>
          </p:cNvPr>
          <p:cNvGrpSpPr/>
          <p:nvPr/>
        </p:nvGrpSpPr>
        <p:grpSpPr>
          <a:xfrm>
            <a:off x="8682620" y="3332274"/>
            <a:ext cx="3086201" cy="1109140"/>
            <a:chOff x="8496505" y="3370877"/>
            <a:chExt cx="3327922" cy="1266183"/>
          </a:xfrm>
        </p:grpSpPr>
        <p:sp>
          <p:nvSpPr>
            <p:cNvPr id="7" name="모서리가 둥근 직사각형 53">
              <a:extLst>
                <a:ext uri="{FF2B5EF4-FFF2-40B4-BE49-F238E27FC236}">
                  <a16:creationId xmlns:a16="http://schemas.microsoft.com/office/drawing/2014/main" id="{65BC6390-0439-4B82-8760-7A7FBBF1CCF4}"/>
                </a:ext>
              </a:extLst>
            </p:cNvPr>
            <p:cNvSpPr/>
            <p:nvPr/>
          </p:nvSpPr>
          <p:spPr>
            <a:xfrm>
              <a:off x="8496505" y="3370877"/>
              <a:ext cx="3327922" cy="1266183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모서리가 둥근 직사각형 54">
              <a:extLst>
                <a:ext uri="{FF2B5EF4-FFF2-40B4-BE49-F238E27FC236}">
                  <a16:creationId xmlns:a16="http://schemas.microsoft.com/office/drawing/2014/main" id="{CFFD4FFF-E4ED-4DB6-9851-9B5473D26831}"/>
                </a:ext>
              </a:extLst>
            </p:cNvPr>
            <p:cNvSpPr/>
            <p:nvPr/>
          </p:nvSpPr>
          <p:spPr>
            <a:xfrm>
              <a:off x="8675490" y="3515425"/>
              <a:ext cx="2969951" cy="977085"/>
            </a:xfrm>
            <a:prstGeom prst="roundRect">
              <a:avLst>
                <a:gd name="adj" fmla="val 5439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" name="모서리가 둥근 직사각형 53">
            <a:extLst>
              <a:ext uri="{FF2B5EF4-FFF2-40B4-BE49-F238E27FC236}">
                <a16:creationId xmlns:a16="http://schemas.microsoft.com/office/drawing/2014/main" id="{F04DC8C6-42B1-47FA-887B-45D46B51ABAF}"/>
              </a:ext>
            </a:extLst>
          </p:cNvPr>
          <p:cNvSpPr/>
          <p:nvPr/>
        </p:nvSpPr>
        <p:spPr>
          <a:xfrm>
            <a:off x="4360948" y="1420143"/>
            <a:ext cx="3844740" cy="3433049"/>
          </a:xfrm>
          <a:prstGeom prst="roundRect">
            <a:avLst>
              <a:gd name="adj" fmla="val 5439"/>
            </a:avLst>
          </a:prstGeom>
          <a:solidFill>
            <a:srgbClr val="57ABFF">
              <a:alpha val="22353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0237F2-BD99-4622-902A-A8AA3569284C}"/>
              </a:ext>
            </a:extLst>
          </p:cNvPr>
          <p:cNvCxnSpPr>
            <a:cxnSpLocks/>
          </p:cNvCxnSpPr>
          <p:nvPr/>
        </p:nvCxnSpPr>
        <p:spPr>
          <a:xfrm>
            <a:off x="3708230" y="3265727"/>
            <a:ext cx="60722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3F2EA1-DE72-407D-AA9F-E20CCC80838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205688" y="2424075"/>
            <a:ext cx="476932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BDBA4C-BABE-4A41-A323-0CDF918A1392}"/>
              </a:ext>
            </a:extLst>
          </p:cNvPr>
          <p:cNvGrpSpPr/>
          <p:nvPr/>
        </p:nvGrpSpPr>
        <p:grpSpPr>
          <a:xfrm>
            <a:off x="8682620" y="1869505"/>
            <a:ext cx="3086201" cy="1109140"/>
            <a:chOff x="8496505" y="3370877"/>
            <a:chExt cx="3327922" cy="1266183"/>
          </a:xfrm>
        </p:grpSpPr>
        <p:sp>
          <p:nvSpPr>
            <p:cNvPr id="13" name="모서리가 둥근 직사각형 53">
              <a:extLst>
                <a:ext uri="{FF2B5EF4-FFF2-40B4-BE49-F238E27FC236}">
                  <a16:creationId xmlns:a16="http://schemas.microsoft.com/office/drawing/2014/main" id="{595C10F5-2724-4912-819B-C58F11C81A1D}"/>
                </a:ext>
              </a:extLst>
            </p:cNvPr>
            <p:cNvSpPr/>
            <p:nvPr/>
          </p:nvSpPr>
          <p:spPr>
            <a:xfrm>
              <a:off x="8496505" y="3370877"/>
              <a:ext cx="3327922" cy="1266183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모서리가 둥근 직사각형 54">
              <a:extLst>
                <a:ext uri="{FF2B5EF4-FFF2-40B4-BE49-F238E27FC236}">
                  <a16:creationId xmlns:a16="http://schemas.microsoft.com/office/drawing/2014/main" id="{305766DA-5FCC-4895-A8CE-A81AA742845D}"/>
                </a:ext>
              </a:extLst>
            </p:cNvPr>
            <p:cNvSpPr/>
            <p:nvPr/>
          </p:nvSpPr>
          <p:spPr>
            <a:xfrm>
              <a:off x="8675490" y="3515425"/>
              <a:ext cx="2969951" cy="977085"/>
            </a:xfrm>
            <a:prstGeom prst="roundRect">
              <a:avLst>
                <a:gd name="adj" fmla="val 5439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8F1579E-9099-4E2E-A1E2-E25743C04F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19" y="1975737"/>
            <a:ext cx="1285649" cy="433714"/>
          </a:xfrm>
          <a:prstGeom prst="rect">
            <a:avLst/>
          </a:prstGeom>
        </p:spPr>
      </p:pic>
      <p:sp>
        <p:nvSpPr>
          <p:cNvPr id="16" name="모서리가 둥근 직사각형 53">
            <a:extLst>
              <a:ext uri="{FF2B5EF4-FFF2-40B4-BE49-F238E27FC236}">
                <a16:creationId xmlns:a16="http://schemas.microsoft.com/office/drawing/2014/main" id="{D1D3A75F-F8AB-4B86-9E37-60DBFA73CBEF}"/>
              </a:ext>
            </a:extLst>
          </p:cNvPr>
          <p:cNvSpPr/>
          <p:nvPr/>
        </p:nvSpPr>
        <p:spPr>
          <a:xfrm>
            <a:off x="574404" y="1407278"/>
            <a:ext cx="3086201" cy="3445913"/>
          </a:xfrm>
          <a:prstGeom prst="roundRect">
            <a:avLst>
              <a:gd name="adj" fmla="val 5439"/>
            </a:avLst>
          </a:prstGeom>
          <a:solidFill>
            <a:srgbClr val="57ABFF">
              <a:alpha val="23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모서리가 둥근 직사각형 54">
            <a:extLst>
              <a:ext uri="{FF2B5EF4-FFF2-40B4-BE49-F238E27FC236}">
                <a16:creationId xmlns:a16="http://schemas.microsoft.com/office/drawing/2014/main" id="{942A972A-CD42-4057-9575-92C3F449B895}"/>
              </a:ext>
            </a:extLst>
          </p:cNvPr>
          <p:cNvSpPr/>
          <p:nvPr/>
        </p:nvSpPr>
        <p:spPr>
          <a:xfrm>
            <a:off x="740389" y="1503036"/>
            <a:ext cx="2754231" cy="3166633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spc="-151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53">
            <a:extLst>
              <a:ext uri="{FF2B5EF4-FFF2-40B4-BE49-F238E27FC236}">
                <a16:creationId xmlns:a16="http://schemas.microsoft.com/office/drawing/2014/main" id="{B3254A3B-6F99-427C-B532-BFEE98C7A836}"/>
              </a:ext>
            </a:extLst>
          </p:cNvPr>
          <p:cNvSpPr/>
          <p:nvPr/>
        </p:nvSpPr>
        <p:spPr>
          <a:xfrm>
            <a:off x="4482588" y="1697183"/>
            <a:ext cx="3611468" cy="2972500"/>
          </a:xfrm>
          <a:prstGeom prst="roundRect">
            <a:avLst>
              <a:gd name="adj" fmla="val 5439"/>
            </a:avLst>
          </a:prstGeom>
          <a:solidFill>
            <a:srgbClr val="57ABFF">
              <a:alpha val="23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모서리가 둥근 직사각형 54">
            <a:extLst>
              <a:ext uri="{FF2B5EF4-FFF2-40B4-BE49-F238E27FC236}">
                <a16:creationId xmlns:a16="http://schemas.microsoft.com/office/drawing/2014/main" id="{E4E1F156-1719-445C-9824-65E0E4E12E7D}"/>
              </a:ext>
            </a:extLst>
          </p:cNvPr>
          <p:cNvSpPr/>
          <p:nvPr/>
        </p:nvSpPr>
        <p:spPr>
          <a:xfrm>
            <a:off x="4712218" y="1950974"/>
            <a:ext cx="3196105" cy="2477534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spc="-151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720B12-FF36-421A-81EA-D086F8D71294}"/>
              </a:ext>
            </a:extLst>
          </p:cNvPr>
          <p:cNvSpPr txBox="1"/>
          <p:nvPr/>
        </p:nvSpPr>
        <p:spPr>
          <a:xfrm>
            <a:off x="5835136" y="4665286"/>
            <a:ext cx="635937" cy="269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Push</a:t>
            </a:r>
            <a:endParaRPr lang="ko-KR" altLang="en-US" sz="1200" b="1" dirty="0"/>
          </a:p>
        </p:txBody>
      </p:sp>
      <p:cxnSp>
        <p:nvCxnSpPr>
          <p:cNvPr id="22" name="연결선: 꺾임 125">
            <a:extLst>
              <a:ext uri="{FF2B5EF4-FFF2-40B4-BE49-F238E27FC236}">
                <a16:creationId xmlns:a16="http://schemas.microsoft.com/office/drawing/2014/main" id="{A201AC17-07D7-49EF-9127-CEBE94EB58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25327" y="4980399"/>
            <a:ext cx="999400" cy="37978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34428B25-3C32-48D2-9B74-7B4B56DA8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26224" r="10513" b="24937"/>
          <a:stretch/>
        </p:blipFill>
        <p:spPr>
          <a:xfrm>
            <a:off x="4898890" y="2429806"/>
            <a:ext cx="2778864" cy="1753978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26C2E238-7EE9-4B07-8A56-BB050D5B36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16910" r="5800" b="17157"/>
          <a:stretch/>
        </p:blipFill>
        <p:spPr>
          <a:xfrm>
            <a:off x="5724103" y="5809069"/>
            <a:ext cx="1749251" cy="4546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89CA6B7-8D0A-476B-9BBA-CDA1E6BD8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338" y="5819957"/>
            <a:ext cx="477780" cy="47778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160D16A-2FA1-465C-B6C6-BD9283270E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668" y="2004312"/>
            <a:ext cx="2369153" cy="9393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53E8C3-2B9C-40E2-9954-D4E34246174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6" r="877" b="13746"/>
          <a:stretch/>
        </p:blipFill>
        <p:spPr>
          <a:xfrm>
            <a:off x="1220121" y="1607876"/>
            <a:ext cx="1757172" cy="62395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DE59628-34C4-4169-A691-A376116684E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7" t="6173" r="29441" b="39268"/>
          <a:stretch/>
        </p:blipFill>
        <p:spPr>
          <a:xfrm>
            <a:off x="4876793" y="2024117"/>
            <a:ext cx="531799" cy="4716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877AA58-0F86-45E0-9D0A-CC98189513A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7" t="60894" r="32685"/>
          <a:stretch/>
        </p:blipFill>
        <p:spPr>
          <a:xfrm>
            <a:off x="5334021" y="2064545"/>
            <a:ext cx="694886" cy="4716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26190D7-458F-4555-8235-9D3327BCB9F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t="20758" r="10513" b="20758"/>
          <a:stretch/>
        </p:blipFill>
        <p:spPr>
          <a:xfrm>
            <a:off x="1280696" y="2407809"/>
            <a:ext cx="1792878" cy="76052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DD71FEC-52F6-41DE-8D4A-22D4A165EE4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8" t="27525" b="26984"/>
          <a:stretch/>
        </p:blipFill>
        <p:spPr>
          <a:xfrm>
            <a:off x="3594888" y="3018425"/>
            <a:ext cx="825099" cy="189898"/>
          </a:xfrm>
          <a:prstGeom prst="rect">
            <a:avLst/>
          </a:prstGeom>
        </p:spPr>
      </p:pic>
      <p:pic>
        <p:nvPicPr>
          <p:cNvPr id="32" name="그림 31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82CEBAA2-32CF-49E9-8490-B501D26A97D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77" y="2568983"/>
            <a:ext cx="409662" cy="4096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C41F907-4B14-4F59-ABF5-4C81A674CC5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 t="21244" r="12090" b="17212"/>
          <a:stretch/>
        </p:blipFill>
        <p:spPr>
          <a:xfrm>
            <a:off x="1659093" y="3341927"/>
            <a:ext cx="879227" cy="760525"/>
          </a:xfrm>
          <a:prstGeom prst="rect">
            <a:avLst/>
          </a:prstGeom>
        </p:spPr>
      </p:pic>
      <p:pic>
        <p:nvPicPr>
          <p:cNvPr id="34" name="그림 3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852AF79-0D3D-4751-8468-F4C20C07A98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8810" b="97619" l="60400" r="95700">
                        <a14:foregroundMark x1="95400" y1="86905" x2="95400" y2="86905"/>
                        <a14:foregroundMark x1="86200" y1="85952" x2="86200" y2="85952"/>
                        <a14:foregroundMark x1="83900" y1="89524" x2="83900" y2="89524"/>
                        <a14:foregroundMark x1="79900" y1="90000" x2="79900" y2="90000"/>
                        <a14:foregroundMark x1="80200" y1="82619" x2="80200" y2="82619"/>
                        <a14:foregroundMark x1="77000" y1="89524" x2="77000" y2="89524"/>
                        <a14:foregroundMark x1="75200" y1="89524" x2="75200" y2="89524"/>
                        <a14:foregroundMark x1="70100" y1="85476" x2="70100" y2="85476"/>
                        <a14:foregroundMark x1="68100" y1="89762" x2="68100" y2="89762"/>
                        <a14:foregroundMark x1="63800" y1="85476" x2="63800" y2="85476"/>
                        <a14:foregroundMark x1="60400" y1="86429" x2="60400" y2="8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715" t="76693"/>
          <a:stretch/>
        </p:blipFill>
        <p:spPr>
          <a:xfrm>
            <a:off x="1386294" y="4096446"/>
            <a:ext cx="1590999" cy="36830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C6F7737-FC50-438F-A411-B7054C889155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39187" r="2656" b="30275"/>
          <a:stretch/>
        </p:blipFill>
        <p:spPr>
          <a:xfrm>
            <a:off x="6283318" y="5013962"/>
            <a:ext cx="1728754" cy="2938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08C986-893A-49C6-8C12-69A46CE28CD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4000" r="90000">
                        <a14:foregroundMark x1="8444" y1="43200" x2="8444" y2="43200"/>
                        <a14:foregroundMark x1="4000" y1="44800" x2="4000" y2="44800"/>
                        <a14:foregroundMark x1="35889" y1="46000" x2="35889" y2="46000"/>
                        <a14:foregroundMark x1="42667" y1="45600" x2="42667" y2="45600"/>
                        <a14:foregroundMark x1="53333" y1="47000" x2="53333" y2="47000"/>
                        <a14:foregroundMark x1="61111" y1="49000" x2="61111" y2="49000"/>
                        <a14:foregroundMark x1="70000" y1="47800" x2="70000" y2="47800"/>
                        <a14:foregroundMark x1="77444" y1="47600" x2="77444" y2="47600"/>
                        <a14:foregroundMark x1="82111" y1="44800" x2="82111" y2="44800"/>
                        <a14:foregroundMark x1="86556" y1="54200" x2="86556" y2="54200"/>
                        <a14:foregroundMark x1="87889" y1="54400" x2="87889" y2="54400"/>
                        <a14:foregroundMark x1="87333" y1="55000" x2="87333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4" t="24477" r="13281" b="30105"/>
          <a:stretch/>
        </p:blipFill>
        <p:spPr>
          <a:xfrm>
            <a:off x="8913917" y="3507555"/>
            <a:ext cx="2617809" cy="773044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04BC361-88B2-455A-87A4-08AE08DFCF1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205688" y="3886844"/>
            <a:ext cx="476932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꺾임 125">
            <a:extLst>
              <a:ext uri="{FF2B5EF4-FFF2-40B4-BE49-F238E27FC236}">
                <a16:creationId xmlns:a16="http://schemas.microsoft.com/office/drawing/2014/main" id="{9B26A7D9-C157-45BE-93E8-755BB3C02792}"/>
              </a:ext>
            </a:extLst>
          </p:cNvPr>
          <p:cNvCxnSpPr>
            <a:cxnSpLocks/>
          </p:cNvCxnSpPr>
          <p:nvPr/>
        </p:nvCxnSpPr>
        <p:spPr>
          <a:xfrm rot="5400000">
            <a:off x="1782571" y="5210934"/>
            <a:ext cx="583975" cy="122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53">
            <a:extLst>
              <a:ext uri="{FF2B5EF4-FFF2-40B4-BE49-F238E27FC236}">
                <a16:creationId xmlns:a16="http://schemas.microsoft.com/office/drawing/2014/main" id="{0B096BAB-4E9E-4241-B995-49EAF51FECA7}"/>
              </a:ext>
            </a:extLst>
          </p:cNvPr>
          <p:cNvSpPr/>
          <p:nvPr/>
        </p:nvSpPr>
        <p:spPr>
          <a:xfrm>
            <a:off x="574404" y="5564837"/>
            <a:ext cx="3086201" cy="981299"/>
          </a:xfrm>
          <a:prstGeom prst="roundRect">
            <a:avLst>
              <a:gd name="adj" fmla="val 5439"/>
            </a:avLst>
          </a:prstGeom>
          <a:solidFill>
            <a:srgbClr val="57ABFF">
              <a:alpha val="23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모서리가 둥근 직사각형 54">
            <a:extLst>
              <a:ext uri="{FF2B5EF4-FFF2-40B4-BE49-F238E27FC236}">
                <a16:creationId xmlns:a16="http://schemas.microsoft.com/office/drawing/2014/main" id="{562E9D24-DE8A-4857-B4FE-9CD910FDB725}"/>
              </a:ext>
            </a:extLst>
          </p:cNvPr>
          <p:cNvSpPr/>
          <p:nvPr/>
        </p:nvSpPr>
        <p:spPr>
          <a:xfrm>
            <a:off x="740389" y="5706060"/>
            <a:ext cx="2754231" cy="703001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spc="-151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" name="그림 40" descr="건물, 벽돌이(가) 표시된 사진&#10;&#10;자동 생성된 설명">
            <a:extLst>
              <a:ext uri="{FF2B5EF4-FFF2-40B4-BE49-F238E27FC236}">
                <a16:creationId xmlns:a16="http://schemas.microsoft.com/office/drawing/2014/main" id="{D9E3EF39-F869-4E8E-BA1A-78C67532689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20599" y1="88108" x2="20599" y2="88108"/>
                        <a14:foregroundMark x1="31461" y1="89189" x2="31461" y2="89189"/>
                        <a14:foregroundMark x1="37828" y1="80000" x2="37828" y2="80000"/>
                        <a14:foregroundMark x1="40449" y1="84324" x2="40449" y2="84324"/>
                        <a14:foregroundMark x1="53558" y1="85946" x2="53558" y2="85946"/>
                        <a14:foregroundMark x1="64794" y1="85946" x2="64794" y2="85946"/>
                        <a14:foregroundMark x1="69663" y1="84324" x2="69663" y2="84324"/>
                        <a14:foregroundMark x1="78277" y1="82162" x2="78277" y2="8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0" y="5707537"/>
            <a:ext cx="972620" cy="673540"/>
          </a:xfrm>
          <a:prstGeom prst="rect">
            <a:avLst/>
          </a:prstGeom>
        </p:spPr>
      </p:pic>
      <p:pic>
        <p:nvPicPr>
          <p:cNvPr id="42" name="그림 41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D2E78C9D-5EC1-4A84-8BBB-FFB88F91728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64565" y1="43709" x2="64565" y2="43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79" y="5817203"/>
            <a:ext cx="1071924" cy="48606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45EBA76-B858-4464-9BA4-5F59898387A3}"/>
              </a:ext>
            </a:extLst>
          </p:cNvPr>
          <p:cNvSpPr txBox="1"/>
          <p:nvPr/>
        </p:nvSpPr>
        <p:spPr>
          <a:xfrm>
            <a:off x="1833065" y="5739859"/>
            <a:ext cx="375697" cy="443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+</a:t>
            </a:r>
            <a:endParaRPr lang="ko-KR" altLang="en-US" sz="28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4565F1-9CD4-46CE-8DD0-CF4EE570965D}"/>
              </a:ext>
            </a:extLst>
          </p:cNvPr>
          <p:cNvSpPr txBox="1"/>
          <p:nvPr/>
        </p:nvSpPr>
        <p:spPr>
          <a:xfrm>
            <a:off x="2083017" y="5005108"/>
            <a:ext cx="635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Build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40030865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Pages>33</Pages>
  <Words>1397</Words>
  <Characters>0</Characters>
  <Application>Microsoft Macintosh PowerPoint</Application>
  <DocSecurity>0</DocSecurity>
  <PresentationFormat>와이드스크린</PresentationFormat>
  <Lines>0</Lines>
  <Paragraphs>202</Paragraphs>
  <Slides>30</Slides>
  <Notes>30</Notes>
  <HiddenSlides>2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5" baseType="lpstr">
      <vt:lpstr>210 옴니고딕 050</vt:lpstr>
      <vt:lpstr>210 옴니고딕 Cond 040</vt:lpstr>
      <vt:lpstr>210 옴니고딕 Cond 030</vt:lpstr>
      <vt:lpstr>나눔스퀘어_ac ExtraBold</vt:lpstr>
      <vt:lpstr>210 깜찍하게 B</vt:lpstr>
      <vt:lpstr>210 옴니고딕 030</vt:lpstr>
      <vt:lpstr>210 옴니고딕 045</vt:lpstr>
      <vt:lpstr>210 네모진 040</vt:lpstr>
      <vt:lpstr>맑은 고딕</vt:lpstr>
      <vt:lpstr>210 굴림 070</vt:lpstr>
      <vt:lpstr>210 네모진 030</vt:lpstr>
      <vt:lpstr>210 모던고딕 EB</vt:lpstr>
      <vt:lpstr>Arial</vt:lpstr>
      <vt:lpstr>나눔스퀘어 Bold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Microsoft Office User</cp:lastModifiedBy>
  <cp:revision>11</cp:revision>
  <cp:lastPrinted>2021-10-13T22:23:31Z</cp:lastPrinted>
  <dcterms:modified xsi:type="dcterms:W3CDTF">2021-11-21T07:07:16Z</dcterms:modified>
  <cp:version>9.103.83.44230</cp:version>
</cp:coreProperties>
</file>